
<file path=[Content_Types].xml><?xml version="1.0" encoding="utf-8"?>
<Types xmlns="http://schemas.openxmlformats.org/package/2006/content-types">
  <Default ContentType="image/jpeg" Extension="jpg"/>
  <Default ContentType="application/vnd.openxmlformats-officedocument.vmlDrawing" Extension="vml"/>
  <Default ContentType="application/x-fontdata" Extension="fntdata"/>
  <Default ContentType="image/gif" Extension="gif"/>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oleObject" PartName="/ppt/embeddings/oleObject2.bin"/>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Lst>
  <p:sldSz cy="6858000" cx="12192000"/>
  <p:notesSz cx="6858000" cy="9144000"/>
  <p:embeddedFontLst>
    <p:embeddedFont>
      <p:font typeface="Raleway ExtraBold"/>
      <p:bold r:id="rId62"/>
      <p:boldItalic r:id="rId63"/>
    </p:embeddedFont>
    <p:embeddedFont>
      <p:font typeface="Arial Black"/>
      <p:regular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65" roundtripDataSignature="AMtx7mgyB6H6OJo+b3za6B0GAue3rfwOv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55E82BF-944E-4FB3-ADAB-E21506A65C23}">
  <a:tblStyle styleId="{255E82BF-944E-4FB3-ADAB-E21506A65C23}"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CE4CAB5-504B-48C4-96CE-06F9AC22155F}"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RalewayExtraBold-bold.fntdata"/><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font" Target="fonts/ArialBlack-regular.fntdata"/><Relationship Id="rId63" Type="http://schemas.openxmlformats.org/officeDocument/2006/relationships/font" Target="fonts/RalewayExtraBold-boldItalic.fntdata"/><Relationship Id="rId22" Type="http://schemas.openxmlformats.org/officeDocument/2006/relationships/slide" Target="slides/slide15.xml"/><Relationship Id="rId21" Type="http://schemas.openxmlformats.org/officeDocument/2006/relationships/slide" Target="slides/slide14.xml"/><Relationship Id="rId65" Type="http://customschemas.google.com/relationships/presentationmetadata" Target="metadata"/><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4395e3db1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4395e3db17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g14395e3db17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1" name="Google Shape;401;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 name="Google Shape;423;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0" name="Google Shape;43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7" name="Google Shape;437;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4" name="Google Shape;444;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 name="Google Shape;45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8" name="Google Shape;458;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 name="Google Shape;466;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5" name="Google Shape;495;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3" name="Google Shape;503;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0" name="Google Shape;510;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7" name="Google Shape;517;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4" name="Google Shape;524;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1" name="Google Shape;531;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8" name="Google Shape;538;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5" name="Google Shape;545;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3" name="Google Shape;553;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8" name="Google Shape;568;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5" name="Google Shape;575;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3" name="Google Shape;583;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1" name="Google Shape;591;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8" name="Google Shape;598;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4395e3db17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4395e3db17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g14395e3db17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5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 name="Shape 69"/>
        <p:cNvGrpSpPr/>
        <p:nvPr/>
      </p:nvGrpSpPr>
      <p:grpSpPr>
        <a:xfrm>
          <a:off x="0" y="0"/>
          <a:ext cx="0" cy="0"/>
          <a:chOff x="0" y="0"/>
          <a:chExt cx="0" cy="0"/>
        </a:xfrm>
      </p:grpSpPr>
      <p:sp>
        <p:nvSpPr>
          <p:cNvPr id="70" name="Google Shape;70;p6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63"/>
          <p:cNvSpPr/>
          <p:nvPr>
            <p:ph idx="2" type="pic"/>
          </p:nvPr>
        </p:nvSpPr>
        <p:spPr>
          <a:xfrm>
            <a:off x="5183188" y="987425"/>
            <a:ext cx="6172200" cy="4873625"/>
          </a:xfrm>
          <a:prstGeom prst="rect">
            <a:avLst/>
          </a:prstGeom>
          <a:noFill/>
          <a:ln>
            <a:noFill/>
          </a:ln>
        </p:spPr>
      </p:sp>
      <p:sp>
        <p:nvSpPr>
          <p:cNvPr id="72" name="Google Shape;72;p6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 name="Google Shape;73;p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6" name="Shape 76"/>
        <p:cNvGrpSpPr/>
        <p:nvPr/>
      </p:nvGrpSpPr>
      <p:grpSpPr>
        <a:xfrm>
          <a:off x="0" y="0"/>
          <a:ext cx="0" cy="0"/>
          <a:chOff x="0" y="0"/>
          <a:chExt cx="0" cy="0"/>
        </a:xfrm>
      </p:grpSpPr>
      <p:sp>
        <p:nvSpPr>
          <p:cNvPr id="77" name="Google Shape;77;p6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6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6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6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 name="Shape 82"/>
        <p:cNvGrpSpPr/>
        <p:nvPr/>
      </p:nvGrpSpPr>
      <p:grpSpPr>
        <a:xfrm>
          <a:off x="0" y="0"/>
          <a:ext cx="0" cy="0"/>
          <a:chOff x="0" y="0"/>
          <a:chExt cx="0" cy="0"/>
        </a:xfrm>
      </p:grpSpPr>
      <p:sp>
        <p:nvSpPr>
          <p:cNvPr id="83" name="Google Shape;83;p6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6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6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6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6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Титульный слайд">
  <p:cSld name="1_Титульный слайд">
    <p:spTree>
      <p:nvGrpSpPr>
        <p:cNvPr id="88" name="Shape 88"/>
        <p:cNvGrpSpPr/>
        <p:nvPr/>
      </p:nvGrpSpPr>
      <p:grpSpPr>
        <a:xfrm>
          <a:off x="0" y="0"/>
          <a:ext cx="0" cy="0"/>
          <a:chOff x="0" y="0"/>
          <a:chExt cx="0" cy="0"/>
        </a:xfrm>
      </p:grpSpPr>
      <p:sp>
        <p:nvSpPr>
          <p:cNvPr id="89" name="Google Shape;89;p66"/>
          <p:cNvSpPr/>
          <p:nvPr/>
        </p:nvSpPr>
        <p:spPr>
          <a:xfrm>
            <a:off x="-19050" y="1905000"/>
            <a:ext cx="12211050" cy="49530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 name="Google Shape;90;p66"/>
          <p:cNvSpPr/>
          <p:nvPr/>
        </p:nvSpPr>
        <p:spPr>
          <a:xfrm>
            <a:off x="-19050" y="0"/>
            <a:ext cx="12211050" cy="4438650"/>
          </a:xfrm>
          <a:custGeom>
            <a:rect b="b" l="l" r="r" t="t"/>
            <a:pathLst>
              <a:path extrusionOk="0" h="4438650" w="12211050">
                <a:moveTo>
                  <a:pt x="19050" y="0"/>
                </a:moveTo>
                <a:lnTo>
                  <a:pt x="12211050" y="0"/>
                </a:lnTo>
                <a:lnTo>
                  <a:pt x="12211050" y="4438650"/>
                </a:lnTo>
                <a:lnTo>
                  <a:pt x="0" y="3219450"/>
                </a:lnTo>
                <a:lnTo>
                  <a:pt x="19050" y="0"/>
                </a:lnTo>
                <a:close/>
              </a:path>
            </a:pathLst>
          </a:custGeom>
          <a:solidFill>
            <a:srgbClr val="1716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 name="Google Shape;91;p66"/>
          <p:cNvSpPr/>
          <p:nvPr/>
        </p:nvSpPr>
        <p:spPr>
          <a:xfrm>
            <a:off x="1085850" y="1009650"/>
            <a:ext cx="10020300" cy="52387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 name="Google Shape;92;p66"/>
          <p:cNvSpPr/>
          <p:nvPr>
            <p:ph idx="2" type="pic"/>
          </p:nvPr>
        </p:nvSpPr>
        <p:spPr>
          <a:xfrm>
            <a:off x="1847850" y="2819400"/>
            <a:ext cx="8496300" cy="280035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Layout">
  <p:cSld name="Agenda Layout">
    <p:bg>
      <p:bgPr>
        <a:blipFill>
          <a:blip r:embed="rId2">
            <a:alphaModFix/>
          </a:blip>
          <a:stretch>
            <a:fillRect/>
          </a:stretch>
        </a:blipFill>
      </p:bgPr>
    </p:bg>
    <p:spTree>
      <p:nvGrpSpPr>
        <p:cNvPr id="94" name="Shape 94"/>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Layout">
  <p:cSld name="Basic Layout">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69"/>
          <p:cNvSpPr txBox="1"/>
          <p:nvPr>
            <p:ph idx="1" type="body"/>
          </p:nvPr>
        </p:nvSpPr>
        <p:spPr>
          <a:xfrm>
            <a:off x="0" y="164638"/>
            <a:ext cx="12192000" cy="768085"/>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96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1pPr>
            <a:lvl2pPr indent="-465645" lvl="1" marL="914400" marR="0" rtl="0" algn="l">
              <a:spcBef>
                <a:spcPts val="747"/>
              </a:spcBef>
              <a:spcAft>
                <a:spcPts val="0"/>
              </a:spcAft>
              <a:buClr>
                <a:schemeClr val="dk1"/>
              </a:buClr>
              <a:buSzPts val="3733"/>
              <a:buFont typeface="Arial"/>
              <a:buChar char="–"/>
              <a:defRPr b="0" i="0" sz="3733" u="none" cap="none" strike="noStrike">
                <a:solidFill>
                  <a:schemeClr val="dk1"/>
                </a:solidFill>
                <a:latin typeface="Arial"/>
                <a:ea typeface="Arial"/>
                <a:cs typeface="Arial"/>
                <a:sym typeface="Arial"/>
              </a:defRPr>
            </a:lvl2pPr>
            <a:lvl3pPr indent="-431800" lvl="2" marL="13716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97" name="Google Shape;97;p69"/>
          <p:cNvSpPr txBox="1"/>
          <p:nvPr>
            <p:ph idx="2" type="body"/>
          </p:nvPr>
        </p:nvSpPr>
        <p:spPr>
          <a:xfrm>
            <a:off x="0" y="932723"/>
            <a:ext cx="12192000" cy="384043"/>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373"/>
              </a:spcBef>
              <a:spcAft>
                <a:spcPts val="0"/>
              </a:spcAft>
              <a:buClr>
                <a:schemeClr val="dk1"/>
              </a:buClr>
              <a:buSzPts val="1867"/>
              <a:buFont typeface="Arial"/>
              <a:buNone/>
              <a:defRPr b="0" i="0" sz="1867" u="none" cap="none" strike="noStrike">
                <a:solidFill>
                  <a:schemeClr val="dk1"/>
                </a:solidFill>
                <a:latin typeface="Arial"/>
                <a:ea typeface="Arial"/>
                <a:cs typeface="Arial"/>
                <a:sym typeface="Arial"/>
              </a:defRPr>
            </a:lvl1pPr>
            <a:lvl2pPr indent="-465645" lvl="1" marL="914400" marR="0" rtl="0" algn="l">
              <a:spcBef>
                <a:spcPts val="747"/>
              </a:spcBef>
              <a:spcAft>
                <a:spcPts val="0"/>
              </a:spcAft>
              <a:buClr>
                <a:schemeClr val="dk1"/>
              </a:buClr>
              <a:buSzPts val="3733"/>
              <a:buFont typeface="Arial"/>
              <a:buChar char="–"/>
              <a:defRPr b="0" i="0" sz="3733" u="none" cap="none" strike="noStrike">
                <a:solidFill>
                  <a:schemeClr val="dk1"/>
                </a:solidFill>
                <a:latin typeface="Arial"/>
                <a:ea typeface="Arial"/>
                <a:cs typeface="Arial"/>
                <a:sym typeface="Arial"/>
              </a:defRPr>
            </a:lvl2pPr>
            <a:lvl3pPr indent="-431800" lvl="2" marL="13716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98" name="Google Shape;98;p69"/>
          <p:cNvSpPr/>
          <p:nvPr/>
        </p:nvSpPr>
        <p:spPr>
          <a:xfrm>
            <a:off x="4037371" y="1"/>
            <a:ext cx="4128459" cy="6095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Arial"/>
              <a:ea typeface="Arial"/>
              <a:cs typeface="Arial"/>
              <a:sym typeface="Arial"/>
            </a:endParaRPr>
          </a:p>
        </p:txBody>
      </p:sp>
      <p:sp>
        <p:nvSpPr>
          <p:cNvPr id="99" name="Google Shape;99;p69"/>
          <p:cNvSpPr/>
          <p:nvPr/>
        </p:nvSpPr>
        <p:spPr>
          <a:xfrm>
            <a:off x="0" y="6753308"/>
            <a:ext cx="12192000" cy="1108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sic Layout">
  <p:cSld name="1_Basic Layout">
    <p:bg>
      <p:bgPr>
        <a:solidFill>
          <a:schemeClr val="lt1"/>
        </a:solidFill>
      </p:bgPr>
    </p:bg>
    <p:spTree>
      <p:nvGrpSpPr>
        <p:cNvPr id="100" name="Shape 100"/>
        <p:cNvGrpSpPr/>
        <p:nvPr/>
      </p:nvGrpSpPr>
      <p:grpSpPr>
        <a:xfrm>
          <a:off x="0" y="0"/>
          <a:ext cx="0" cy="0"/>
          <a:chOff x="0" y="0"/>
          <a:chExt cx="0" cy="0"/>
        </a:xfrm>
      </p:grpSpPr>
      <p:sp>
        <p:nvSpPr>
          <p:cNvPr id="101" name="Google Shape;101;p70"/>
          <p:cNvSpPr txBox="1"/>
          <p:nvPr>
            <p:ph idx="1" type="body"/>
          </p:nvPr>
        </p:nvSpPr>
        <p:spPr>
          <a:xfrm>
            <a:off x="0" y="164638"/>
            <a:ext cx="12192000" cy="768085"/>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960"/>
              </a:spcBef>
              <a:spcAft>
                <a:spcPts val="0"/>
              </a:spcAft>
              <a:buClr>
                <a:srgbClr val="3F3F3F"/>
              </a:buClr>
              <a:buSzPts val="4800"/>
              <a:buFont typeface="Arial"/>
              <a:buNone/>
              <a:defRPr b="0" i="0" sz="4800" u="none" cap="none" strike="noStrike">
                <a:solidFill>
                  <a:srgbClr val="3F3F3F"/>
                </a:solidFill>
                <a:latin typeface="Arial"/>
                <a:ea typeface="Arial"/>
                <a:cs typeface="Arial"/>
                <a:sym typeface="Arial"/>
              </a:defRPr>
            </a:lvl1pPr>
            <a:lvl2pPr indent="-465645" lvl="1" marL="914400" marR="0" rtl="0" algn="l">
              <a:spcBef>
                <a:spcPts val="747"/>
              </a:spcBef>
              <a:spcAft>
                <a:spcPts val="0"/>
              </a:spcAft>
              <a:buClr>
                <a:schemeClr val="dk1"/>
              </a:buClr>
              <a:buSzPts val="3733"/>
              <a:buFont typeface="Arial"/>
              <a:buChar char="–"/>
              <a:defRPr b="0" i="0" sz="3733" u="none" cap="none" strike="noStrike">
                <a:solidFill>
                  <a:schemeClr val="dk1"/>
                </a:solidFill>
                <a:latin typeface="Arial"/>
                <a:ea typeface="Arial"/>
                <a:cs typeface="Arial"/>
                <a:sym typeface="Arial"/>
              </a:defRPr>
            </a:lvl2pPr>
            <a:lvl3pPr indent="-431800" lvl="2" marL="13716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102" name="Google Shape;102;p70"/>
          <p:cNvSpPr txBox="1"/>
          <p:nvPr>
            <p:ph idx="2" type="body"/>
          </p:nvPr>
        </p:nvSpPr>
        <p:spPr>
          <a:xfrm>
            <a:off x="0" y="932723"/>
            <a:ext cx="12192000" cy="384043"/>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373"/>
              </a:spcBef>
              <a:spcAft>
                <a:spcPts val="0"/>
              </a:spcAft>
              <a:buClr>
                <a:srgbClr val="3F3F3F"/>
              </a:buClr>
              <a:buSzPts val="1867"/>
              <a:buFont typeface="Arial"/>
              <a:buNone/>
              <a:defRPr b="0" i="0" sz="1867" u="none" cap="none" strike="noStrike">
                <a:solidFill>
                  <a:srgbClr val="3F3F3F"/>
                </a:solidFill>
                <a:latin typeface="Arial"/>
                <a:ea typeface="Arial"/>
                <a:cs typeface="Arial"/>
                <a:sym typeface="Arial"/>
              </a:defRPr>
            </a:lvl1pPr>
            <a:lvl2pPr indent="-465645" lvl="1" marL="914400" marR="0" rtl="0" algn="l">
              <a:spcBef>
                <a:spcPts val="747"/>
              </a:spcBef>
              <a:spcAft>
                <a:spcPts val="0"/>
              </a:spcAft>
              <a:buClr>
                <a:schemeClr val="dk1"/>
              </a:buClr>
              <a:buSzPts val="3733"/>
              <a:buFont typeface="Arial"/>
              <a:buChar char="–"/>
              <a:defRPr b="0" i="0" sz="3733" u="none" cap="none" strike="noStrike">
                <a:solidFill>
                  <a:schemeClr val="dk1"/>
                </a:solidFill>
                <a:latin typeface="Arial"/>
                <a:ea typeface="Arial"/>
                <a:cs typeface="Arial"/>
                <a:sym typeface="Arial"/>
              </a:defRPr>
            </a:lvl2pPr>
            <a:lvl3pPr indent="-431800" lvl="2" marL="13716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103" name="Google Shape;103;p70"/>
          <p:cNvSpPr/>
          <p:nvPr/>
        </p:nvSpPr>
        <p:spPr>
          <a:xfrm>
            <a:off x="4037371" y="1"/>
            <a:ext cx="4128459" cy="6095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Arial"/>
              <a:ea typeface="Arial"/>
              <a:cs typeface="Arial"/>
              <a:sym typeface="Arial"/>
            </a:endParaRPr>
          </a:p>
        </p:txBody>
      </p:sp>
      <p:sp>
        <p:nvSpPr>
          <p:cNvPr id="104" name="Google Shape;104;p70"/>
          <p:cNvSpPr/>
          <p:nvPr/>
        </p:nvSpPr>
        <p:spPr>
          <a:xfrm>
            <a:off x="0" y="6753308"/>
            <a:ext cx="12192000" cy="1108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asic Layout">
  <p:cSld name="2_Basic Layout">
    <p:bg>
      <p:bgPr>
        <a:solidFill>
          <a:schemeClr val="lt1"/>
        </a:solidFill>
      </p:bgPr>
    </p:bg>
    <p:spTree>
      <p:nvGrpSpPr>
        <p:cNvPr id="105" name="Shape 105"/>
        <p:cNvGrpSpPr/>
        <p:nvPr/>
      </p:nvGrpSpPr>
      <p:grpSpPr>
        <a:xfrm>
          <a:off x="0" y="0"/>
          <a:ext cx="0" cy="0"/>
          <a:chOff x="0" y="0"/>
          <a:chExt cx="0" cy="0"/>
        </a:xfrm>
      </p:grpSpPr>
      <p:sp>
        <p:nvSpPr>
          <p:cNvPr id="106" name="Google Shape;106;p71"/>
          <p:cNvSpPr txBox="1"/>
          <p:nvPr>
            <p:ph idx="1" type="body"/>
          </p:nvPr>
        </p:nvSpPr>
        <p:spPr>
          <a:xfrm>
            <a:off x="2735627" y="164638"/>
            <a:ext cx="9456373" cy="768085"/>
          </a:xfrm>
          <a:prstGeom prst="rect">
            <a:avLst/>
          </a:prstGeom>
          <a:noFill/>
          <a:ln>
            <a:noFill/>
          </a:ln>
        </p:spPr>
        <p:txBody>
          <a:bodyPr anchorCtr="0" anchor="ctr" bIns="45700" lIns="91425" spcFirstLastPara="1" rIns="91425" wrap="square" tIns="45700">
            <a:noAutofit/>
          </a:bodyPr>
          <a:lstStyle>
            <a:lvl1pPr indent="-228600" lvl="0" marL="457200" marR="0" rtl="0" algn="l">
              <a:spcBef>
                <a:spcPts val="960"/>
              </a:spcBef>
              <a:spcAft>
                <a:spcPts val="0"/>
              </a:spcAft>
              <a:buClr>
                <a:srgbClr val="3F3F3F"/>
              </a:buClr>
              <a:buSzPts val="4800"/>
              <a:buFont typeface="Arial"/>
              <a:buNone/>
              <a:defRPr b="0" i="0" sz="4800" u="none" cap="none" strike="noStrike">
                <a:solidFill>
                  <a:srgbClr val="3F3F3F"/>
                </a:solidFill>
                <a:latin typeface="Arial"/>
                <a:ea typeface="Arial"/>
                <a:cs typeface="Arial"/>
                <a:sym typeface="Arial"/>
              </a:defRPr>
            </a:lvl1pPr>
            <a:lvl2pPr indent="-465645" lvl="1" marL="914400" marR="0" rtl="0" algn="l">
              <a:spcBef>
                <a:spcPts val="747"/>
              </a:spcBef>
              <a:spcAft>
                <a:spcPts val="0"/>
              </a:spcAft>
              <a:buClr>
                <a:schemeClr val="dk1"/>
              </a:buClr>
              <a:buSzPts val="3733"/>
              <a:buFont typeface="Arial"/>
              <a:buChar char="–"/>
              <a:defRPr b="0" i="0" sz="3733" u="none" cap="none" strike="noStrike">
                <a:solidFill>
                  <a:schemeClr val="dk1"/>
                </a:solidFill>
                <a:latin typeface="Arial"/>
                <a:ea typeface="Arial"/>
                <a:cs typeface="Arial"/>
                <a:sym typeface="Arial"/>
              </a:defRPr>
            </a:lvl2pPr>
            <a:lvl3pPr indent="-431800" lvl="2" marL="13716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107" name="Google Shape;107;p71"/>
          <p:cNvSpPr txBox="1"/>
          <p:nvPr>
            <p:ph idx="2" type="body"/>
          </p:nvPr>
        </p:nvSpPr>
        <p:spPr>
          <a:xfrm>
            <a:off x="2735627" y="932723"/>
            <a:ext cx="9456373" cy="384043"/>
          </a:xfrm>
          <a:prstGeom prst="rect">
            <a:avLst/>
          </a:prstGeom>
          <a:noFill/>
          <a:ln>
            <a:noFill/>
          </a:ln>
        </p:spPr>
        <p:txBody>
          <a:bodyPr anchorCtr="0" anchor="ctr" bIns="45700" lIns="91425" spcFirstLastPara="1" rIns="91425" wrap="square" tIns="45700">
            <a:noAutofit/>
          </a:bodyPr>
          <a:lstStyle>
            <a:lvl1pPr indent="-228600" lvl="0" marL="457200" marR="0" rtl="0" algn="l">
              <a:spcBef>
                <a:spcPts val="373"/>
              </a:spcBef>
              <a:spcAft>
                <a:spcPts val="0"/>
              </a:spcAft>
              <a:buClr>
                <a:srgbClr val="3F3F3F"/>
              </a:buClr>
              <a:buSzPts val="1867"/>
              <a:buFont typeface="Arial"/>
              <a:buNone/>
              <a:defRPr b="0" i="0" sz="1867" u="none" cap="none" strike="noStrike">
                <a:solidFill>
                  <a:srgbClr val="3F3F3F"/>
                </a:solidFill>
                <a:latin typeface="Arial"/>
                <a:ea typeface="Arial"/>
                <a:cs typeface="Arial"/>
                <a:sym typeface="Arial"/>
              </a:defRPr>
            </a:lvl1pPr>
            <a:lvl2pPr indent="-465645" lvl="1" marL="914400" marR="0" rtl="0" algn="l">
              <a:spcBef>
                <a:spcPts val="747"/>
              </a:spcBef>
              <a:spcAft>
                <a:spcPts val="0"/>
              </a:spcAft>
              <a:buClr>
                <a:schemeClr val="dk1"/>
              </a:buClr>
              <a:buSzPts val="3733"/>
              <a:buFont typeface="Arial"/>
              <a:buChar char="–"/>
              <a:defRPr b="0" i="0" sz="3733" u="none" cap="none" strike="noStrike">
                <a:solidFill>
                  <a:schemeClr val="dk1"/>
                </a:solidFill>
                <a:latin typeface="Arial"/>
                <a:ea typeface="Arial"/>
                <a:cs typeface="Arial"/>
                <a:sym typeface="Arial"/>
              </a:defRPr>
            </a:lvl2pPr>
            <a:lvl3pPr indent="-431800" lvl="2" marL="13716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108" name="Google Shape;108;p71"/>
          <p:cNvSpPr/>
          <p:nvPr/>
        </p:nvSpPr>
        <p:spPr>
          <a:xfrm>
            <a:off x="0" y="1"/>
            <a:ext cx="2543605" cy="686418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and Contents Layout">
  <p:cSld name="Images and Contents Layout">
    <p:spTree>
      <p:nvGrpSpPr>
        <p:cNvPr id="109" name="Shape 109"/>
        <p:cNvGrpSpPr/>
        <p:nvPr/>
      </p:nvGrpSpPr>
      <p:grpSpPr>
        <a:xfrm>
          <a:off x="0" y="0"/>
          <a:ext cx="0" cy="0"/>
          <a:chOff x="0" y="0"/>
          <a:chExt cx="0" cy="0"/>
        </a:xfrm>
      </p:grpSpPr>
      <p:sp>
        <p:nvSpPr>
          <p:cNvPr id="110" name="Google Shape;110;p72"/>
          <p:cNvSpPr txBox="1"/>
          <p:nvPr>
            <p:ph idx="1" type="body"/>
          </p:nvPr>
        </p:nvSpPr>
        <p:spPr>
          <a:xfrm>
            <a:off x="0" y="242176"/>
            <a:ext cx="12192000" cy="768085"/>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96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1pPr>
            <a:lvl2pPr indent="-465645" lvl="1" marL="914400" marR="0" rtl="0" algn="l">
              <a:spcBef>
                <a:spcPts val="747"/>
              </a:spcBef>
              <a:spcAft>
                <a:spcPts val="0"/>
              </a:spcAft>
              <a:buClr>
                <a:schemeClr val="dk1"/>
              </a:buClr>
              <a:buSzPts val="3733"/>
              <a:buFont typeface="Arial"/>
              <a:buChar char="–"/>
              <a:defRPr b="0" i="0" sz="3733" u="none" cap="none" strike="noStrike">
                <a:solidFill>
                  <a:schemeClr val="dk1"/>
                </a:solidFill>
                <a:latin typeface="Arial"/>
                <a:ea typeface="Arial"/>
                <a:cs typeface="Arial"/>
                <a:sym typeface="Arial"/>
              </a:defRPr>
            </a:lvl2pPr>
            <a:lvl3pPr indent="-431800" lvl="2" marL="13716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111" name="Google Shape;111;p72"/>
          <p:cNvSpPr txBox="1"/>
          <p:nvPr>
            <p:ph idx="2" type="body"/>
          </p:nvPr>
        </p:nvSpPr>
        <p:spPr>
          <a:xfrm>
            <a:off x="0" y="1010261"/>
            <a:ext cx="12192000" cy="384043"/>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373"/>
              </a:spcBef>
              <a:spcAft>
                <a:spcPts val="0"/>
              </a:spcAft>
              <a:buClr>
                <a:srgbClr val="3F3F3F"/>
              </a:buClr>
              <a:buSzPts val="1867"/>
              <a:buFont typeface="Arial"/>
              <a:buNone/>
              <a:defRPr b="0" i="0" sz="1867" u="none" cap="none" strike="noStrike">
                <a:solidFill>
                  <a:srgbClr val="3F3F3F"/>
                </a:solidFill>
                <a:latin typeface="Arial"/>
                <a:ea typeface="Arial"/>
                <a:cs typeface="Arial"/>
                <a:sym typeface="Arial"/>
              </a:defRPr>
            </a:lvl1pPr>
            <a:lvl2pPr indent="-465645" lvl="1" marL="914400" marR="0" rtl="0" algn="l">
              <a:spcBef>
                <a:spcPts val="747"/>
              </a:spcBef>
              <a:spcAft>
                <a:spcPts val="0"/>
              </a:spcAft>
              <a:buClr>
                <a:schemeClr val="dk1"/>
              </a:buClr>
              <a:buSzPts val="3733"/>
              <a:buFont typeface="Arial"/>
              <a:buChar char="–"/>
              <a:defRPr b="0" i="0" sz="3733" u="none" cap="none" strike="noStrike">
                <a:solidFill>
                  <a:schemeClr val="dk1"/>
                </a:solidFill>
                <a:latin typeface="Arial"/>
                <a:ea typeface="Arial"/>
                <a:cs typeface="Arial"/>
                <a:sym typeface="Arial"/>
              </a:defRPr>
            </a:lvl2pPr>
            <a:lvl3pPr indent="-431800" lvl="2" marL="13716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112" name="Google Shape;112;p72"/>
          <p:cNvSpPr/>
          <p:nvPr/>
        </p:nvSpPr>
        <p:spPr>
          <a:xfrm>
            <a:off x="0" y="2276872"/>
            <a:ext cx="12192000" cy="2400267"/>
          </a:xfrm>
          <a:prstGeom prst="rect">
            <a:avLst/>
          </a:prstGeom>
          <a:solidFill>
            <a:schemeClr val="accent1"/>
          </a:solidFill>
          <a:ln>
            <a:noFill/>
          </a:ln>
        </p:spPr>
        <p:txBody>
          <a:bodyPr anchorCtr="0" anchor="ctr" bIns="60950" lIns="121900" spcFirstLastPara="1" rIns="121900" wrap="square" tIns="60950">
            <a:noAutofit/>
          </a:bodyPr>
          <a:lstStyle/>
          <a:p>
            <a:pPr indent="0" lvl="0" marL="0" marR="0" rtl="0" algn="ctr">
              <a:spcBef>
                <a:spcPts val="0"/>
              </a:spcBef>
              <a:spcAft>
                <a:spcPts val="0"/>
              </a:spcAft>
              <a:buNone/>
            </a:pPr>
            <a:r>
              <a:t/>
            </a:r>
            <a:endParaRPr sz="2400">
              <a:solidFill>
                <a:srgbClr val="FFFFFF"/>
              </a:solidFill>
              <a:latin typeface="Arial"/>
              <a:ea typeface="Arial"/>
              <a:cs typeface="Arial"/>
              <a:sym typeface="Arial"/>
            </a:endParaRPr>
          </a:p>
        </p:txBody>
      </p:sp>
      <p:sp>
        <p:nvSpPr>
          <p:cNvPr id="113" name="Google Shape;113;p72"/>
          <p:cNvSpPr/>
          <p:nvPr/>
        </p:nvSpPr>
        <p:spPr>
          <a:xfrm rot="10800000">
            <a:off x="1583392" y="4677509"/>
            <a:ext cx="384043" cy="331071"/>
          </a:xfrm>
          <a:prstGeom prst="triangle">
            <a:avLst>
              <a:gd fmla="val 50000" name="adj"/>
            </a:avLst>
          </a:prstGeom>
          <a:solidFill>
            <a:schemeClr val="accent1"/>
          </a:solidFill>
          <a:ln>
            <a:noFill/>
          </a:ln>
        </p:spPr>
        <p:txBody>
          <a:bodyPr anchorCtr="0" anchor="ctr" bIns="60950" lIns="121900" spcFirstLastPara="1" rIns="121900" wrap="square" tIns="60950">
            <a:noAutofit/>
          </a:bodyPr>
          <a:lstStyle/>
          <a:p>
            <a:pPr indent="0" lvl="0" marL="0" marR="0" rtl="0" algn="ctr">
              <a:spcBef>
                <a:spcPts val="0"/>
              </a:spcBef>
              <a:spcAft>
                <a:spcPts val="0"/>
              </a:spcAft>
              <a:buNone/>
            </a:pPr>
            <a:r>
              <a:t/>
            </a:r>
            <a:endParaRPr sz="2400">
              <a:solidFill>
                <a:srgbClr val="FFFFFF"/>
              </a:solidFill>
              <a:latin typeface="Arial"/>
              <a:ea typeface="Arial"/>
              <a:cs typeface="Arial"/>
              <a:sym typeface="Arial"/>
            </a:endParaRPr>
          </a:p>
        </p:txBody>
      </p:sp>
      <p:sp>
        <p:nvSpPr>
          <p:cNvPr id="114" name="Google Shape;114;p72"/>
          <p:cNvSpPr/>
          <p:nvPr/>
        </p:nvSpPr>
        <p:spPr>
          <a:xfrm rot="10800000">
            <a:off x="4463712" y="4677509"/>
            <a:ext cx="384043" cy="331071"/>
          </a:xfrm>
          <a:prstGeom prst="triangle">
            <a:avLst>
              <a:gd fmla="val 50000" name="adj"/>
            </a:avLst>
          </a:prstGeom>
          <a:solidFill>
            <a:schemeClr val="accent1"/>
          </a:solidFill>
          <a:ln>
            <a:noFill/>
          </a:ln>
        </p:spPr>
        <p:txBody>
          <a:bodyPr anchorCtr="0" anchor="ctr" bIns="60950" lIns="121900" spcFirstLastPara="1" rIns="121900" wrap="square" tIns="60950">
            <a:noAutofit/>
          </a:bodyPr>
          <a:lstStyle/>
          <a:p>
            <a:pPr indent="0" lvl="0" marL="0" marR="0" rtl="0" algn="ctr">
              <a:spcBef>
                <a:spcPts val="0"/>
              </a:spcBef>
              <a:spcAft>
                <a:spcPts val="0"/>
              </a:spcAft>
              <a:buNone/>
            </a:pPr>
            <a:r>
              <a:t/>
            </a:r>
            <a:endParaRPr sz="2400">
              <a:solidFill>
                <a:srgbClr val="FFFFFF"/>
              </a:solidFill>
              <a:latin typeface="Arial"/>
              <a:ea typeface="Arial"/>
              <a:cs typeface="Arial"/>
              <a:sym typeface="Arial"/>
            </a:endParaRPr>
          </a:p>
        </p:txBody>
      </p:sp>
      <p:sp>
        <p:nvSpPr>
          <p:cNvPr id="115" name="Google Shape;115;p72"/>
          <p:cNvSpPr/>
          <p:nvPr/>
        </p:nvSpPr>
        <p:spPr>
          <a:xfrm rot="10800000">
            <a:off x="7344032" y="4677509"/>
            <a:ext cx="384043" cy="331071"/>
          </a:xfrm>
          <a:prstGeom prst="triangle">
            <a:avLst>
              <a:gd fmla="val 50000" name="adj"/>
            </a:avLst>
          </a:prstGeom>
          <a:solidFill>
            <a:schemeClr val="accent1"/>
          </a:solidFill>
          <a:ln>
            <a:noFill/>
          </a:ln>
        </p:spPr>
        <p:txBody>
          <a:bodyPr anchorCtr="0" anchor="ctr" bIns="60950" lIns="121900" spcFirstLastPara="1" rIns="121900" wrap="square" tIns="60950">
            <a:noAutofit/>
          </a:bodyPr>
          <a:lstStyle/>
          <a:p>
            <a:pPr indent="0" lvl="0" marL="0" marR="0" rtl="0" algn="ctr">
              <a:spcBef>
                <a:spcPts val="0"/>
              </a:spcBef>
              <a:spcAft>
                <a:spcPts val="0"/>
              </a:spcAft>
              <a:buNone/>
            </a:pPr>
            <a:r>
              <a:t/>
            </a:r>
            <a:endParaRPr sz="2400">
              <a:solidFill>
                <a:srgbClr val="FFFFFF"/>
              </a:solidFill>
              <a:latin typeface="Arial"/>
              <a:ea typeface="Arial"/>
              <a:cs typeface="Arial"/>
              <a:sym typeface="Arial"/>
            </a:endParaRPr>
          </a:p>
        </p:txBody>
      </p:sp>
      <p:sp>
        <p:nvSpPr>
          <p:cNvPr id="116" name="Google Shape;116;p72"/>
          <p:cNvSpPr/>
          <p:nvPr/>
        </p:nvSpPr>
        <p:spPr>
          <a:xfrm rot="10800000">
            <a:off x="10224348" y="4677509"/>
            <a:ext cx="384043" cy="331071"/>
          </a:xfrm>
          <a:prstGeom prst="triangle">
            <a:avLst>
              <a:gd fmla="val 50000" name="adj"/>
            </a:avLst>
          </a:prstGeom>
          <a:solidFill>
            <a:schemeClr val="accent1"/>
          </a:solidFill>
          <a:ln>
            <a:noFill/>
          </a:ln>
        </p:spPr>
        <p:txBody>
          <a:bodyPr anchorCtr="0" anchor="ctr" bIns="60950" lIns="121900" spcFirstLastPara="1" rIns="121900" wrap="square" tIns="60950">
            <a:noAutofit/>
          </a:bodyPr>
          <a:lstStyle/>
          <a:p>
            <a:pPr indent="0" lvl="0" marL="0" marR="0" rtl="0" algn="ctr">
              <a:spcBef>
                <a:spcPts val="0"/>
              </a:spcBef>
              <a:spcAft>
                <a:spcPts val="0"/>
              </a:spcAft>
              <a:buNone/>
            </a:pPr>
            <a:r>
              <a:t/>
            </a:r>
            <a:endParaRPr sz="2400">
              <a:solidFill>
                <a:srgbClr val="FFFFFF"/>
              </a:solidFill>
              <a:latin typeface="Arial"/>
              <a:ea typeface="Arial"/>
              <a:cs typeface="Arial"/>
              <a:sym typeface="Arial"/>
            </a:endParaRPr>
          </a:p>
        </p:txBody>
      </p:sp>
      <p:sp>
        <p:nvSpPr>
          <p:cNvPr id="117" name="Google Shape;117;p72"/>
          <p:cNvSpPr/>
          <p:nvPr/>
        </p:nvSpPr>
        <p:spPr>
          <a:xfrm>
            <a:off x="4037371" y="1"/>
            <a:ext cx="4128459" cy="6095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Arial"/>
              <a:ea typeface="Arial"/>
              <a:cs typeface="Arial"/>
              <a:sym typeface="Arial"/>
            </a:endParaRPr>
          </a:p>
        </p:txBody>
      </p:sp>
      <p:sp>
        <p:nvSpPr>
          <p:cNvPr id="118" name="Google Shape;118;p72"/>
          <p:cNvSpPr/>
          <p:nvPr/>
        </p:nvSpPr>
        <p:spPr>
          <a:xfrm>
            <a:off x="0" y="6753308"/>
            <a:ext cx="12192000" cy="1108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Arial"/>
              <a:ea typeface="Arial"/>
              <a:cs typeface="Arial"/>
              <a:sym typeface="Arial"/>
            </a:endParaRPr>
          </a:p>
        </p:txBody>
      </p:sp>
      <p:sp>
        <p:nvSpPr>
          <p:cNvPr id="119" name="Google Shape;119;p72"/>
          <p:cNvSpPr/>
          <p:nvPr>
            <p:ph idx="3" type="pic"/>
          </p:nvPr>
        </p:nvSpPr>
        <p:spPr>
          <a:xfrm>
            <a:off x="815413" y="2517005"/>
            <a:ext cx="1920000" cy="1920000"/>
          </a:xfrm>
          <a:prstGeom prst="ellipse">
            <a:avLst/>
          </a:prstGeom>
          <a:solidFill>
            <a:srgbClr val="F2F2F2"/>
          </a:solidFill>
          <a:ln>
            <a:noFill/>
          </a:ln>
        </p:spPr>
      </p:sp>
      <p:sp>
        <p:nvSpPr>
          <p:cNvPr id="120" name="Google Shape;120;p72"/>
          <p:cNvSpPr/>
          <p:nvPr>
            <p:ph idx="4" type="pic"/>
          </p:nvPr>
        </p:nvSpPr>
        <p:spPr>
          <a:xfrm>
            <a:off x="3695732" y="2517005"/>
            <a:ext cx="1920000" cy="1920000"/>
          </a:xfrm>
          <a:prstGeom prst="ellipse">
            <a:avLst/>
          </a:prstGeom>
          <a:solidFill>
            <a:srgbClr val="F2F2F2"/>
          </a:solidFill>
          <a:ln>
            <a:noFill/>
          </a:ln>
        </p:spPr>
      </p:sp>
      <p:sp>
        <p:nvSpPr>
          <p:cNvPr id="121" name="Google Shape;121;p72"/>
          <p:cNvSpPr/>
          <p:nvPr>
            <p:ph idx="5" type="pic"/>
          </p:nvPr>
        </p:nvSpPr>
        <p:spPr>
          <a:xfrm>
            <a:off x="6576051" y="2517005"/>
            <a:ext cx="1920000" cy="1920000"/>
          </a:xfrm>
          <a:prstGeom prst="ellipse">
            <a:avLst/>
          </a:prstGeom>
          <a:solidFill>
            <a:srgbClr val="F2F2F2"/>
          </a:solidFill>
          <a:ln>
            <a:noFill/>
          </a:ln>
        </p:spPr>
      </p:sp>
      <p:sp>
        <p:nvSpPr>
          <p:cNvPr id="122" name="Google Shape;122;p72"/>
          <p:cNvSpPr/>
          <p:nvPr>
            <p:ph idx="6" type="pic"/>
          </p:nvPr>
        </p:nvSpPr>
        <p:spPr>
          <a:xfrm>
            <a:off x="9456369" y="2517005"/>
            <a:ext cx="1920000" cy="1920000"/>
          </a:xfrm>
          <a:prstGeom prst="ellipse">
            <a:avLst/>
          </a:prstGeom>
          <a:solidFill>
            <a:srgbClr val="F2F2F2"/>
          </a:solid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mages and Contents Layout">
  <p:cSld name="1_Images and Contents Layout">
    <p:spTree>
      <p:nvGrpSpPr>
        <p:cNvPr id="123" name="Shape 123"/>
        <p:cNvGrpSpPr/>
        <p:nvPr/>
      </p:nvGrpSpPr>
      <p:grpSpPr>
        <a:xfrm>
          <a:off x="0" y="0"/>
          <a:ext cx="0" cy="0"/>
          <a:chOff x="0" y="0"/>
          <a:chExt cx="0" cy="0"/>
        </a:xfrm>
      </p:grpSpPr>
      <p:sp>
        <p:nvSpPr>
          <p:cNvPr id="124" name="Google Shape;124;p73"/>
          <p:cNvSpPr/>
          <p:nvPr/>
        </p:nvSpPr>
        <p:spPr>
          <a:xfrm>
            <a:off x="5231904" y="2276872"/>
            <a:ext cx="5711957" cy="3936437"/>
          </a:xfrm>
          <a:prstGeom prst="rect">
            <a:avLst/>
          </a:prstGeom>
          <a:solidFill>
            <a:srgbClr val="F2F2F2"/>
          </a:solidFill>
          <a:ln>
            <a:noFill/>
          </a:ln>
        </p:spPr>
        <p:txBody>
          <a:bodyPr anchorCtr="0" anchor="ctr" bIns="60950" lIns="121900" spcFirstLastPara="1" rIns="121900" wrap="square" tIns="60950">
            <a:noAutofit/>
          </a:bodyPr>
          <a:lstStyle/>
          <a:p>
            <a:pPr indent="0" lvl="0" marL="0" marR="0" rtl="0" algn="ctr">
              <a:spcBef>
                <a:spcPts val="0"/>
              </a:spcBef>
              <a:spcAft>
                <a:spcPts val="0"/>
              </a:spcAft>
              <a:buNone/>
            </a:pPr>
            <a:r>
              <a:t/>
            </a:r>
            <a:endParaRPr sz="2400">
              <a:solidFill>
                <a:srgbClr val="3F3F3F"/>
              </a:solidFill>
              <a:latin typeface="Arial"/>
              <a:ea typeface="Arial"/>
              <a:cs typeface="Arial"/>
              <a:sym typeface="Arial"/>
            </a:endParaRPr>
          </a:p>
        </p:txBody>
      </p:sp>
      <p:sp>
        <p:nvSpPr>
          <p:cNvPr id="125" name="Google Shape;125;p73"/>
          <p:cNvSpPr/>
          <p:nvPr>
            <p:ph idx="2" type="pic"/>
          </p:nvPr>
        </p:nvSpPr>
        <p:spPr>
          <a:xfrm>
            <a:off x="1103445" y="1412776"/>
            <a:ext cx="4560000" cy="3696000"/>
          </a:xfrm>
          <a:prstGeom prst="rect">
            <a:avLst/>
          </a:prstGeom>
          <a:solidFill>
            <a:srgbClr val="F2F2F2"/>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 name="Shape 21"/>
        <p:cNvGrpSpPr/>
        <p:nvPr/>
      </p:nvGrpSpPr>
      <p:grpSpPr>
        <a:xfrm>
          <a:off x="0" y="0"/>
          <a:ext cx="0" cy="0"/>
          <a:chOff x="0" y="0"/>
          <a:chExt cx="0" cy="0"/>
        </a:xfrm>
      </p:grpSpPr>
      <p:sp>
        <p:nvSpPr>
          <p:cNvPr id="22" name="Google Shape;22;p5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Images and Contents Layout">
  <p:cSld name="2_Images and Contents Layout">
    <p:spTree>
      <p:nvGrpSpPr>
        <p:cNvPr id="126" name="Shape 126"/>
        <p:cNvGrpSpPr/>
        <p:nvPr/>
      </p:nvGrpSpPr>
      <p:grpSpPr>
        <a:xfrm>
          <a:off x="0" y="0"/>
          <a:ext cx="0" cy="0"/>
          <a:chOff x="0" y="0"/>
          <a:chExt cx="0" cy="0"/>
        </a:xfrm>
      </p:grpSpPr>
      <p:sp>
        <p:nvSpPr>
          <p:cNvPr id="127" name="Google Shape;127;p74"/>
          <p:cNvSpPr/>
          <p:nvPr>
            <p:ph idx="2" type="pic"/>
          </p:nvPr>
        </p:nvSpPr>
        <p:spPr>
          <a:xfrm>
            <a:off x="0" y="990600"/>
            <a:ext cx="3887755" cy="5867400"/>
          </a:xfrm>
          <a:prstGeom prst="rect">
            <a:avLst/>
          </a:prstGeom>
          <a:solidFill>
            <a:srgbClr val="F2F2F2"/>
          </a:solidFill>
          <a:ln>
            <a:noFill/>
          </a:ln>
        </p:spPr>
      </p:sp>
      <p:sp>
        <p:nvSpPr>
          <p:cNvPr id="128" name="Google Shape;128;p74"/>
          <p:cNvSpPr/>
          <p:nvPr>
            <p:ph idx="3" type="pic"/>
          </p:nvPr>
        </p:nvSpPr>
        <p:spPr>
          <a:xfrm>
            <a:off x="4079776" y="0"/>
            <a:ext cx="8112224" cy="3621021"/>
          </a:xfrm>
          <a:prstGeom prst="rect">
            <a:avLst/>
          </a:prstGeom>
          <a:solidFill>
            <a:srgbClr val="F2F2F2"/>
          </a:solid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Images and Contents Layout">
  <p:cSld name="3_Images and Contents Layout">
    <p:spTree>
      <p:nvGrpSpPr>
        <p:cNvPr id="129" name="Shape 129"/>
        <p:cNvGrpSpPr/>
        <p:nvPr/>
      </p:nvGrpSpPr>
      <p:grpSpPr>
        <a:xfrm>
          <a:off x="0" y="0"/>
          <a:ext cx="0" cy="0"/>
          <a:chOff x="0" y="0"/>
          <a:chExt cx="0" cy="0"/>
        </a:xfrm>
      </p:grpSpPr>
      <p:sp>
        <p:nvSpPr>
          <p:cNvPr id="130" name="Google Shape;130;p75"/>
          <p:cNvSpPr/>
          <p:nvPr>
            <p:ph idx="2" type="pic"/>
          </p:nvPr>
        </p:nvSpPr>
        <p:spPr>
          <a:xfrm>
            <a:off x="0" y="1013496"/>
            <a:ext cx="3887755" cy="3567632"/>
          </a:xfrm>
          <a:prstGeom prst="rect">
            <a:avLst/>
          </a:prstGeom>
          <a:solidFill>
            <a:srgbClr val="F2F2F2"/>
          </a:solidFill>
          <a:ln>
            <a:noFill/>
          </a:ln>
        </p:spPr>
      </p:sp>
      <p:sp>
        <p:nvSpPr>
          <p:cNvPr id="131" name="Google Shape;131;p75"/>
          <p:cNvSpPr/>
          <p:nvPr>
            <p:ph idx="3" type="pic"/>
          </p:nvPr>
        </p:nvSpPr>
        <p:spPr>
          <a:xfrm>
            <a:off x="8304245" y="0"/>
            <a:ext cx="3887755" cy="4581128"/>
          </a:xfrm>
          <a:prstGeom prst="rect">
            <a:avLst/>
          </a:prstGeom>
          <a:solidFill>
            <a:srgbClr val="F2F2F2"/>
          </a:solidFill>
          <a:ln>
            <a:noFill/>
          </a:ln>
        </p:spPr>
      </p:sp>
      <p:sp>
        <p:nvSpPr>
          <p:cNvPr id="132" name="Google Shape;132;p75"/>
          <p:cNvSpPr/>
          <p:nvPr>
            <p:ph idx="4" type="pic"/>
          </p:nvPr>
        </p:nvSpPr>
        <p:spPr>
          <a:xfrm>
            <a:off x="0" y="4773149"/>
            <a:ext cx="6096000" cy="2084851"/>
          </a:xfrm>
          <a:prstGeom prst="rect">
            <a:avLst/>
          </a:prstGeom>
          <a:solidFill>
            <a:srgbClr val="F2F2F2"/>
          </a:solid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Images and Contents Layout">
  <p:cSld name="4_Images and Contents Layout">
    <p:spTree>
      <p:nvGrpSpPr>
        <p:cNvPr id="133" name="Shape 133"/>
        <p:cNvGrpSpPr/>
        <p:nvPr/>
      </p:nvGrpSpPr>
      <p:grpSpPr>
        <a:xfrm>
          <a:off x="0" y="0"/>
          <a:ext cx="0" cy="0"/>
          <a:chOff x="0" y="0"/>
          <a:chExt cx="0" cy="0"/>
        </a:xfrm>
      </p:grpSpPr>
      <p:sp>
        <p:nvSpPr>
          <p:cNvPr id="134" name="Google Shape;134;p76"/>
          <p:cNvSpPr txBox="1"/>
          <p:nvPr>
            <p:ph idx="1" type="body"/>
          </p:nvPr>
        </p:nvSpPr>
        <p:spPr>
          <a:xfrm>
            <a:off x="0" y="242176"/>
            <a:ext cx="12192000" cy="768085"/>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960"/>
              </a:spcBef>
              <a:spcAft>
                <a:spcPts val="0"/>
              </a:spcAft>
              <a:buClr>
                <a:srgbClr val="3F3F3F"/>
              </a:buClr>
              <a:buSzPts val="4800"/>
              <a:buFont typeface="Arial"/>
              <a:buNone/>
              <a:defRPr b="0" i="0" sz="4800" u="none" cap="none" strike="noStrike">
                <a:solidFill>
                  <a:srgbClr val="3F3F3F"/>
                </a:solidFill>
                <a:latin typeface="Arial"/>
                <a:ea typeface="Arial"/>
                <a:cs typeface="Arial"/>
                <a:sym typeface="Arial"/>
              </a:defRPr>
            </a:lvl1pPr>
            <a:lvl2pPr indent="-465645" lvl="1" marL="914400" marR="0" rtl="0" algn="l">
              <a:spcBef>
                <a:spcPts val="747"/>
              </a:spcBef>
              <a:spcAft>
                <a:spcPts val="0"/>
              </a:spcAft>
              <a:buClr>
                <a:schemeClr val="dk1"/>
              </a:buClr>
              <a:buSzPts val="3733"/>
              <a:buFont typeface="Arial"/>
              <a:buChar char="–"/>
              <a:defRPr b="0" i="0" sz="3733" u="none" cap="none" strike="noStrike">
                <a:solidFill>
                  <a:schemeClr val="dk1"/>
                </a:solidFill>
                <a:latin typeface="Arial"/>
                <a:ea typeface="Arial"/>
                <a:cs typeface="Arial"/>
                <a:sym typeface="Arial"/>
              </a:defRPr>
            </a:lvl2pPr>
            <a:lvl3pPr indent="-431800" lvl="2" marL="13716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135" name="Google Shape;135;p76"/>
          <p:cNvSpPr txBox="1"/>
          <p:nvPr>
            <p:ph idx="2" type="body"/>
          </p:nvPr>
        </p:nvSpPr>
        <p:spPr>
          <a:xfrm>
            <a:off x="0" y="1010261"/>
            <a:ext cx="12192000" cy="384043"/>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373"/>
              </a:spcBef>
              <a:spcAft>
                <a:spcPts val="0"/>
              </a:spcAft>
              <a:buClr>
                <a:srgbClr val="3F3F3F"/>
              </a:buClr>
              <a:buSzPts val="1867"/>
              <a:buFont typeface="Arial"/>
              <a:buNone/>
              <a:defRPr b="0" i="0" sz="1867" u="none" cap="none" strike="noStrike">
                <a:solidFill>
                  <a:srgbClr val="3F3F3F"/>
                </a:solidFill>
                <a:latin typeface="Arial"/>
                <a:ea typeface="Arial"/>
                <a:cs typeface="Arial"/>
                <a:sym typeface="Arial"/>
              </a:defRPr>
            </a:lvl1pPr>
            <a:lvl2pPr indent="-465645" lvl="1" marL="914400" marR="0" rtl="0" algn="l">
              <a:spcBef>
                <a:spcPts val="747"/>
              </a:spcBef>
              <a:spcAft>
                <a:spcPts val="0"/>
              </a:spcAft>
              <a:buClr>
                <a:schemeClr val="dk1"/>
              </a:buClr>
              <a:buSzPts val="3733"/>
              <a:buFont typeface="Arial"/>
              <a:buChar char="–"/>
              <a:defRPr b="0" i="0" sz="3733" u="none" cap="none" strike="noStrike">
                <a:solidFill>
                  <a:schemeClr val="dk1"/>
                </a:solidFill>
                <a:latin typeface="Arial"/>
                <a:ea typeface="Arial"/>
                <a:cs typeface="Arial"/>
                <a:sym typeface="Arial"/>
              </a:defRPr>
            </a:lvl2pPr>
            <a:lvl3pPr indent="-431800" lvl="2" marL="13716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136" name="Google Shape;136;p76"/>
          <p:cNvSpPr/>
          <p:nvPr/>
        </p:nvSpPr>
        <p:spPr>
          <a:xfrm>
            <a:off x="595027" y="4101331"/>
            <a:ext cx="2400000" cy="2304000"/>
          </a:xfrm>
          <a:prstGeom prst="rect">
            <a:avLst/>
          </a:prstGeom>
          <a:solidFill>
            <a:schemeClr val="accent2"/>
          </a:solidFill>
          <a:ln>
            <a:noFill/>
          </a:ln>
        </p:spPr>
        <p:txBody>
          <a:bodyPr anchorCtr="0" anchor="ctr" bIns="60950" lIns="121900" spcFirstLastPara="1" rIns="121900" wrap="square" tIns="60950">
            <a:noAutofit/>
          </a:bodyPr>
          <a:lstStyle/>
          <a:p>
            <a:pPr indent="0" lvl="0" marL="0" marR="0" rtl="0" algn="ctr">
              <a:spcBef>
                <a:spcPts val="0"/>
              </a:spcBef>
              <a:spcAft>
                <a:spcPts val="0"/>
              </a:spcAft>
              <a:buNone/>
            </a:pPr>
            <a:r>
              <a:t/>
            </a:r>
            <a:endParaRPr sz="1600">
              <a:solidFill>
                <a:srgbClr val="3F3F3F"/>
              </a:solidFill>
              <a:latin typeface="Arial"/>
              <a:ea typeface="Arial"/>
              <a:cs typeface="Arial"/>
              <a:sym typeface="Arial"/>
            </a:endParaRPr>
          </a:p>
        </p:txBody>
      </p:sp>
      <p:sp>
        <p:nvSpPr>
          <p:cNvPr id="137" name="Google Shape;137;p76"/>
          <p:cNvSpPr/>
          <p:nvPr/>
        </p:nvSpPr>
        <p:spPr>
          <a:xfrm>
            <a:off x="9196973" y="1700808"/>
            <a:ext cx="2400000" cy="2304000"/>
          </a:xfrm>
          <a:prstGeom prst="rect">
            <a:avLst/>
          </a:prstGeom>
          <a:solidFill>
            <a:schemeClr val="accent3"/>
          </a:solidFill>
          <a:ln>
            <a:noFill/>
          </a:ln>
        </p:spPr>
        <p:txBody>
          <a:bodyPr anchorCtr="0" anchor="ctr" bIns="60950" lIns="121900" spcFirstLastPara="1" rIns="121900" wrap="square" tIns="60950">
            <a:noAutofit/>
          </a:bodyPr>
          <a:lstStyle/>
          <a:p>
            <a:pPr indent="0" lvl="0" marL="0" marR="0" rtl="0" algn="ctr">
              <a:spcBef>
                <a:spcPts val="0"/>
              </a:spcBef>
              <a:spcAft>
                <a:spcPts val="0"/>
              </a:spcAft>
              <a:buNone/>
            </a:pPr>
            <a:r>
              <a:t/>
            </a:r>
            <a:endParaRPr sz="1600">
              <a:solidFill>
                <a:srgbClr val="3F3F3F"/>
              </a:solidFill>
              <a:latin typeface="Arial"/>
              <a:ea typeface="Arial"/>
              <a:cs typeface="Arial"/>
              <a:sym typeface="Arial"/>
            </a:endParaRPr>
          </a:p>
        </p:txBody>
      </p:sp>
      <p:sp>
        <p:nvSpPr>
          <p:cNvPr id="138" name="Google Shape;138;p76"/>
          <p:cNvSpPr/>
          <p:nvPr>
            <p:ph idx="3" type="pic"/>
          </p:nvPr>
        </p:nvSpPr>
        <p:spPr>
          <a:xfrm>
            <a:off x="595027" y="1700808"/>
            <a:ext cx="2400000" cy="2304000"/>
          </a:xfrm>
          <a:prstGeom prst="rect">
            <a:avLst/>
          </a:prstGeom>
          <a:solidFill>
            <a:srgbClr val="F2F2F2"/>
          </a:solidFill>
          <a:ln>
            <a:noFill/>
          </a:ln>
        </p:spPr>
      </p:sp>
      <p:sp>
        <p:nvSpPr>
          <p:cNvPr id="139" name="Google Shape;139;p76"/>
          <p:cNvSpPr/>
          <p:nvPr>
            <p:ph idx="4" type="pic"/>
          </p:nvPr>
        </p:nvSpPr>
        <p:spPr>
          <a:xfrm>
            <a:off x="9196973" y="4101331"/>
            <a:ext cx="2400000" cy="2304000"/>
          </a:xfrm>
          <a:prstGeom prst="rect">
            <a:avLst/>
          </a:prstGeom>
          <a:solidFill>
            <a:srgbClr val="F2F2F2"/>
          </a:solidFill>
          <a:ln>
            <a:noFill/>
          </a:ln>
        </p:spPr>
      </p:sp>
      <p:sp>
        <p:nvSpPr>
          <p:cNvPr id="140" name="Google Shape;140;p76"/>
          <p:cNvSpPr/>
          <p:nvPr>
            <p:ph idx="5" type="pic"/>
          </p:nvPr>
        </p:nvSpPr>
        <p:spPr>
          <a:xfrm>
            <a:off x="3119669" y="4101331"/>
            <a:ext cx="5952663" cy="2304000"/>
          </a:xfrm>
          <a:prstGeom prst="rect">
            <a:avLst/>
          </a:prstGeom>
          <a:solidFill>
            <a:srgbClr val="F2F2F2"/>
          </a:solidFill>
          <a:ln>
            <a:noFill/>
          </a:ln>
        </p:spPr>
      </p:sp>
      <p:sp>
        <p:nvSpPr>
          <p:cNvPr id="141" name="Google Shape;141;p76"/>
          <p:cNvSpPr/>
          <p:nvPr>
            <p:ph idx="6" type="pic"/>
          </p:nvPr>
        </p:nvSpPr>
        <p:spPr>
          <a:xfrm>
            <a:off x="3119669" y="1700808"/>
            <a:ext cx="5952663" cy="2304000"/>
          </a:xfrm>
          <a:prstGeom prst="rect">
            <a:avLst/>
          </a:prstGeom>
          <a:solidFill>
            <a:srgbClr val="F2F2F2"/>
          </a:solid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Images and Contents Layout">
  <p:cSld name="5_Images and Contents Layout">
    <p:spTree>
      <p:nvGrpSpPr>
        <p:cNvPr id="142" name="Shape 142"/>
        <p:cNvGrpSpPr/>
        <p:nvPr/>
      </p:nvGrpSpPr>
      <p:grpSpPr>
        <a:xfrm>
          <a:off x="0" y="0"/>
          <a:ext cx="0" cy="0"/>
          <a:chOff x="0" y="0"/>
          <a:chExt cx="0" cy="0"/>
        </a:xfrm>
      </p:grpSpPr>
      <p:sp>
        <p:nvSpPr>
          <p:cNvPr id="143" name="Google Shape;143;p77"/>
          <p:cNvSpPr/>
          <p:nvPr>
            <p:ph idx="2" type="pic"/>
          </p:nvPr>
        </p:nvSpPr>
        <p:spPr>
          <a:xfrm>
            <a:off x="709650" y="480055"/>
            <a:ext cx="4224469" cy="4197085"/>
          </a:xfrm>
          <a:prstGeom prst="rect">
            <a:avLst/>
          </a:prstGeom>
          <a:solidFill>
            <a:srgbClr val="F2F2F2"/>
          </a:solidFill>
          <a:ln>
            <a:noFill/>
          </a:ln>
        </p:spPr>
      </p:sp>
      <p:sp>
        <p:nvSpPr>
          <p:cNvPr id="144" name="Google Shape;144;p77"/>
          <p:cNvSpPr/>
          <p:nvPr>
            <p:ph idx="3" type="pic"/>
          </p:nvPr>
        </p:nvSpPr>
        <p:spPr>
          <a:xfrm>
            <a:off x="5126140" y="480056"/>
            <a:ext cx="6336704" cy="2296105"/>
          </a:xfrm>
          <a:prstGeom prst="rect">
            <a:avLst/>
          </a:prstGeom>
          <a:solidFill>
            <a:srgbClr val="F2F2F2"/>
          </a:solidFill>
          <a:ln>
            <a:noFill/>
          </a:ln>
        </p:spPr>
      </p:sp>
      <p:sp>
        <p:nvSpPr>
          <p:cNvPr id="145" name="Google Shape;145;p77"/>
          <p:cNvSpPr/>
          <p:nvPr>
            <p:ph idx="4" type="pic"/>
          </p:nvPr>
        </p:nvSpPr>
        <p:spPr>
          <a:xfrm>
            <a:off x="5126140" y="2948948"/>
            <a:ext cx="1968000" cy="1728192"/>
          </a:xfrm>
          <a:prstGeom prst="rect">
            <a:avLst/>
          </a:prstGeom>
          <a:solidFill>
            <a:srgbClr val="F2F2F2"/>
          </a:solidFill>
          <a:ln>
            <a:noFill/>
          </a:ln>
        </p:spPr>
      </p:sp>
      <p:sp>
        <p:nvSpPr>
          <p:cNvPr id="146" name="Google Shape;146;p77"/>
          <p:cNvSpPr/>
          <p:nvPr>
            <p:ph idx="5" type="pic"/>
          </p:nvPr>
        </p:nvSpPr>
        <p:spPr>
          <a:xfrm>
            <a:off x="7310492" y="2948948"/>
            <a:ext cx="1968000" cy="1728192"/>
          </a:xfrm>
          <a:prstGeom prst="rect">
            <a:avLst/>
          </a:prstGeom>
          <a:solidFill>
            <a:srgbClr val="F2F2F2"/>
          </a:solidFill>
          <a:ln>
            <a:noFill/>
          </a:ln>
        </p:spPr>
      </p:sp>
      <p:sp>
        <p:nvSpPr>
          <p:cNvPr id="147" name="Google Shape;147;p77"/>
          <p:cNvSpPr/>
          <p:nvPr>
            <p:ph idx="6" type="pic"/>
          </p:nvPr>
        </p:nvSpPr>
        <p:spPr>
          <a:xfrm>
            <a:off x="9494844" y="2948948"/>
            <a:ext cx="1968000" cy="1728192"/>
          </a:xfrm>
          <a:prstGeom prst="rect">
            <a:avLst/>
          </a:prstGeom>
          <a:solidFill>
            <a:srgbClr val="F2F2F2"/>
          </a:solid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Images and Contents Layout">
  <p:cSld name="7_Images and Contents Layout">
    <p:spTree>
      <p:nvGrpSpPr>
        <p:cNvPr id="148" name="Shape 148"/>
        <p:cNvGrpSpPr/>
        <p:nvPr/>
      </p:nvGrpSpPr>
      <p:grpSpPr>
        <a:xfrm>
          <a:off x="0" y="0"/>
          <a:ext cx="0" cy="0"/>
          <a:chOff x="0" y="0"/>
          <a:chExt cx="0" cy="0"/>
        </a:xfrm>
      </p:grpSpPr>
      <p:sp>
        <p:nvSpPr>
          <p:cNvPr id="149" name="Google Shape;149;p78"/>
          <p:cNvSpPr txBox="1"/>
          <p:nvPr>
            <p:ph idx="1" type="body"/>
          </p:nvPr>
        </p:nvSpPr>
        <p:spPr>
          <a:xfrm>
            <a:off x="0" y="242176"/>
            <a:ext cx="12192000" cy="768085"/>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960"/>
              </a:spcBef>
              <a:spcAft>
                <a:spcPts val="0"/>
              </a:spcAft>
              <a:buClr>
                <a:srgbClr val="3F3F3F"/>
              </a:buClr>
              <a:buSzPts val="4800"/>
              <a:buFont typeface="Arial"/>
              <a:buNone/>
              <a:defRPr b="0" i="0" sz="4800" u="none" cap="none" strike="noStrike">
                <a:solidFill>
                  <a:srgbClr val="3F3F3F"/>
                </a:solidFill>
                <a:latin typeface="Arial"/>
                <a:ea typeface="Arial"/>
                <a:cs typeface="Arial"/>
                <a:sym typeface="Arial"/>
              </a:defRPr>
            </a:lvl1pPr>
            <a:lvl2pPr indent="-465645" lvl="1" marL="914400" marR="0" rtl="0" algn="l">
              <a:spcBef>
                <a:spcPts val="747"/>
              </a:spcBef>
              <a:spcAft>
                <a:spcPts val="0"/>
              </a:spcAft>
              <a:buClr>
                <a:schemeClr val="dk1"/>
              </a:buClr>
              <a:buSzPts val="3733"/>
              <a:buFont typeface="Arial"/>
              <a:buChar char="–"/>
              <a:defRPr b="0" i="0" sz="3733" u="none" cap="none" strike="noStrike">
                <a:solidFill>
                  <a:schemeClr val="dk1"/>
                </a:solidFill>
                <a:latin typeface="Arial"/>
                <a:ea typeface="Arial"/>
                <a:cs typeface="Arial"/>
                <a:sym typeface="Arial"/>
              </a:defRPr>
            </a:lvl2pPr>
            <a:lvl3pPr indent="-431800" lvl="2" marL="13716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150" name="Google Shape;150;p78"/>
          <p:cNvSpPr txBox="1"/>
          <p:nvPr>
            <p:ph idx="2" type="body"/>
          </p:nvPr>
        </p:nvSpPr>
        <p:spPr>
          <a:xfrm>
            <a:off x="0" y="1010261"/>
            <a:ext cx="12192000" cy="384043"/>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373"/>
              </a:spcBef>
              <a:spcAft>
                <a:spcPts val="0"/>
              </a:spcAft>
              <a:buClr>
                <a:srgbClr val="3F3F3F"/>
              </a:buClr>
              <a:buSzPts val="1867"/>
              <a:buFont typeface="Arial"/>
              <a:buNone/>
              <a:defRPr b="0" i="0" sz="1867" u="none" cap="none" strike="noStrike">
                <a:solidFill>
                  <a:srgbClr val="3F3F3F"/>
                </a:solidFill>
                <a:latin typeface="Arial"/>
                <a:ea typeface="Arial"/>
                <a:cs typeface="Arial"/>
                <a:sym typeface="Arial"/>
              </a:defRPr>
            </a:lvl1pPr>
            <a:lvl2pPr indent="-465645" lvl="1" marL="914400" marR="0" rtl="0" algn="l">
              <a:spcBef>
                <a:spcPts val="747"/>
              </a:spcBef>
              <a:spcAft>
                <a:spcPts val="0"/>
              </a:spcAft>
              <a:buClr>
                <a:schemeClr val="dk1"/>
              </a:buClr>
              <a:buSzPts val="3733"/>
              <a:buFont typeface="Arial"/>
              <a:buChar char="–"/>
              <a:defRPr b="0" i="0" sz="3733" u="none" cap="none" strike="noStrike">
                <a:solidFill>
                  <a:schemeClr val="dk1"/>
                </a:solidFill>
                <a:latin typeface="Arial"/>
                <a:ea typeface="Arial"/>
                <a:cs typeface="Arial"/>
                <a:sym typeface="Arial"/>
              </a:defRPr>
            </a:lvl2pPr>
            <a:lvl3pPr indent="-431800" lvl="2" marL="13716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pic>
        <p:nvPicPr>
          <p:cNvPr id="151" name="Google Shape;151;p78"/>
          <p:cNvPicPr preferRelativeResize="0"/>
          <p:nvPr/>
        </p:nvPicPr>
        <p:blipFill rotWithShape="1">
          <a:blip r:embed="rId2">
            <a:alphaModFix/>
          </a:blip>
          <a:srcRect b="0" l="0" r="0" t="0"/>
          <a:stretch/>
        </p:blipFill>
        <p:spPr>
          <a:xfrm>
            <a:off x="4546767" y="2276873"/>
            <a:ext cx="7238124" cy="3966041"/>
          </a:xfrm>
          <a:prstGeom prst="rect">
            <a:avLst/>
          </a:prstGeom>
          <a:noFill/>
          <a:ln>
            <a:noFill/>
          </a:ln>
        </p:spPr>
      </p:pic>
      <p:sp>
        <p:nvSpPr>
          <p:cNvPr id="152" name="Google Shape;152;p78"/>
          <p:cNvSpPr/>
          <p:nvPr>
            <p:ph idx="3" type="pic"/>
          </p:nvPr>
        </p:nvSpPr>
        <p:spPr>
          <a:xfrm>
            <a:off x="5705875" y="2485912"/>
            <a:ext cx="4832891" cy="3124239"/>
          </a:xfrm>
          <a:prstGeom prst="rect">
            <a:avLst/>
          </a:prstGeom>
          <a:solidFill>
            <a:srgbClr val="F2F2F2"/>
          </a:solidFill>
          <a:ln>
            <a:noFill/>
          </a:ln>
        </p:spPr>
      </p:sp>
      <p:sp>
        <p:nvSpPr>
          <p:cNvPr id="153" name="Google Shape;153;p78"/>
          <p:cNvSpPr/>
          <p:nvPr/>
        </p:nvSpPr>
        <p:spPr>
          <a:xfrm>
            <a:off x="4037371" y="1"/>
            <a:ext cx="4128459" cy="60959"/>
          </a:xfrm>
          <a:prstGeom prst="rect">
            <a:avLst/>
          </a:prstGeom>
          <a:solidFill>
            <a:srgbClr val="EB494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Arial"/>
              <a:ea typeface="Arial"/>
              <a:cs typeface="Arial"/>
              <a:sym typeface="Arial"/>
            </a:endParaRPr>
          </a:p>
        </p:txBody>
      </p:sp>
      <p:sp>
        <p:nvSpPr>
          <p:cNvPr id="154" name="Google Shape;154;p78"/>
          <p:cNvSpPr/>
          <p:nvPr/>
        </p:nvSpPr>
        <p:spPr>
          <a:xfrm>
            <a:off x="0" y="6753308"/>
            <a:ext cx="12192000" cy="110875"/>
          </a:xfrm>
          <a:prstGeom prst="rect">
            <a:avLst/>
          </a:prstGeom>
          <a:solidFill>
            <a:srgbClr val="EB494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Images and Contents Layout">
  <p:cSld name="8_Images and Contents Layout">
    <p:spTree>
      <p:nvGrpSpPr>
        <p:cNvPr id="155" name="Shape 155"/>
        <p:cNvGrpSpPr/>
        <p:nvPr/>
      </p:nvGrpSpPr>
      <p:grpSpPr>
        <a:xfrm>
          <a:off x="0" y="0"/>
          <a:ext cx="0" cy="0"/>
          <a:chOff x="0" y="0"/>
          <a:chExt cx="0" cy="0"/>
        </a:xfrm>
      </p:grpSpPr>
      <p:sp>
        <p:nvSpPr>
          <p:cNvPr id="156" name="Google Shape;156;p79"/>
          <p:cNvSpPr txBox="1"/>
          <p:nvPr>
            <p:ph idx="1" type="body"/>
          </p:nvPr>
        </p:nvSpPr>
        <p:spPr>
          <a:xfrm>
            <a:off x="0" y="242176"/>
            <a:ext cx="12192000" cy="768085"/>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960"/>
              </a:spcBef>
              <a:spcAft>
                <a:spcPts val="0"/>
              </a:spcAft>
              <a:buClr>
                <a:srgbClr val="3F3F3F"/>
              </a:buClr>
              <a:buSzPts val="4800"/>
              <a:buFont typeface="Arial"/>
              <a:buNone/>
              <a:defRPr b="0" i="0" sz="4800" u="none" cap="none" strike="noStrike">
                <a:solidFill>
                  <a:srgbClr val="3F3F3F"/>
                </a:solidFill>
                <a:latin typeface="Arial"/>
                <a:ea typeface="Arial"/>
                <a:cs typeface="Arial"/>
                <a:sym typeface="Arial"/>
              </a:defRPr>
            </a:lvl1pPr>
            <a:lvl2pPr indent="-465645" lvl="1" marL="914400" marR="0" rtl="0" algn="l">
              <a:spcBef>
                <a:spcPts val="747"/>
              </a:spcBef>
              <a:spcAft>
                <a:spcPts val="0"/>
              </a:spcAft>
              <a:buClr>
                <a:schemeClr val="dk1"/>
              </a:buClr>
              <a:buSzPts val="3733"/>
              <a:buFont typeface="Arial"/>
              <a:buChar char="–"/>
              <a:defRPr b="0" i="0" sz="3733" u="none" cap="none" strike="noStrike">
                <a:solidFill>
                  <a:schemeClr val="dk1"/>
                </a:solidFill>
                <a:latin typeface="Arial"/>
                <a:ea typeface="Arial"/>
                <a:cs typeface="Arial"/>
                <a:sym typeface="Arial"/>
              </a:defRPr>
            </a:lvl2pPr>
            <a:lvl3pPr indent="-431800" lvl="2" marL="13716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sp>
        <p:nvSpPr>
          <p:cNvPr id="157" name="Google Shape;157;p79"/>
          <p:cNvSpPr txBox="1"/>
          <p:nvPr>
            <p:ph idx="2" type="body"/>
          </p:nvPr>
        </p:nvSpPr>
        <p:spPr>
          <a:xfrm>
            <a:off x="0" y="1010261"/>
            <a:ext cx="12192000" cy="384043"/>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373"/>
              </a:spcBef>
              <a:spcAft>
                <a:spcPts val="0"/>
              </a:spcAft>
              <a:buClr>
                <a:srgbClr val="3F3F3F"/>
              </a:buClr>
              <a:buSzPts val="1867"/>
              <a:buFont typeface="Arial"/>
              <a:buNone/>
              <a:defRPr b="0" i="0" sz="1867" u="none" cap="none" strike="noStrike">
                <a:solidFill>
                  <a:srgbClr val="3F3F3F"/>
                </a:solidFill>
                <a:latin typeface="Arial"/>
                <a:ea typeface="Arial"/>
                <a:cs typeface="Arial"/>
                <a:sym typeface="Arial"/>
              </a:defRPr>
            </a:lvl1pPr>
            <a:lvl2pPr indent="-465645" lvl="1" marL="914400" marR="0" rtl="0" algn="l">
              <a:spcBef>
                <a:spcPts val="747"/>
              </a:spcBef>
              <a:spcAft>
                <a:spcPts val="0"/>
              </a:spcAft>
              <a:buClr>
                <a:schemeClr val="dk1"/>
              </a:buClr>
              <a:buSzPts val="3733"/>
              <a:buFont typeface="Arial"/>
              <a:buChar char="–"/>
              <a:defRPr b="0" i="0" sz="3733" u="none" cap="none" strike="noStrike">
                <a:solidFill>
                  <a:schemeClr val="dk1"/>
                </a:solidFill>
                <a:latin typeface="Arial"/>
                <a:ea typeface="Arial"/>
                <a:cs typeface="Arial"/>
                <a:sym typeface="Arial"/>
              </a:defRPr>
            </a:lvl2pPr>
            <a:lvl3pPr indent="-431800" lvl="2" marL="13716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pic>
        <p:nvPicPr>
          <p:cNvPr descr="D:\Fullppt\005-PNG이미지\모니터.png" id="158" name="Google Shape;158;p79"/>
          <p:cNvPicPr preferRelativeResize="0"/>
          <p:nvPr/>
        </p:nvPicPr>
        <p:blipFill rotWithShape="1">
          <a:blip r:embed="rId2">
            <a:alphaModFix/>
          </a:blip>
          <a:srcRect b="0" l="0" r="0" t="0"/>
          <a:stretch/>
        </p:blipFill>
        <p:spPr>
          <a:xfrm>
            <a:off x="776400" y="1815747"/>
            <a:ext cx="3360373" cy="3350541"/>
          </a:xfrm>
          <a:prstGeom prst="rect">
            <a:avLst/>
          </a:prstGeom>
          <a:noFill/>
          <a:ln>
            <a:noFill/>
          </a:ln>
        </p:spPr>
      </p:pic>
      <p:pic>
        <p:nvPicPr>
          <p:cNvPr descr="D:\Fullppt\005-PNG이미지\모니터.png" id="159" name="Google Shape;159;p79"/>
          <p:cNvPicPr preferRelativeResize="0"/>
          <p:nvPr/>
        </p:nvPicPr>
        <p:blipFill rotWithShape="1">
          <a:blip r:embed="rId2">
            <a:alphaModFix/>
          </a:blip>
          <a:srcRect b="0" l="0" r="0" t="0"/>
          <a:stretch/>
        </p:blipFill>
        <p:spPr>
          <a:xfrm>
            <a:off x="4406826" y="1815747"/>
            <a:ext cx="3360373" cy="3350541"/>
          </a:xfrm>
          <a:prstGeom prst="rect">
            <a:avLst/>
          </a:prstGeom>
          <a:noFill/>
          <a:ln>
            <a:noFill/>
          </a:ln>
        </p:spPr>
      </p:pic>
      <p:pic>
        <p:nvPicPr>
          <p:cNvPr descr="D:\Fullppt\005-PNG이미지\모니터.png" id="160" name="Google Shape;160;p79"/>
          <p:cNvPicPr preferRelativeResize="0"/>
          <p:nvPr/>
        </p:nvPicPr>
        <p:blipFill rotWithShape="1">
          <a:blip r:embed="rId2">
            <a:alphaModFix/>
          </a:blip>
          <a:srcRect b="0" l="0" r="0" t="0"/>
          <a:stretch/>
        </p:blipFill>
        <p:spPr>
          <a:xfrm>
            <a:off x="8037251" y="1815747"/>
            <a:ext cx="3360373" cy="3350541"/>
          </a:xfrm>
          <a:prstGeom prst="rect">
            <a:avLst/>
          </a:prstGeom>
          <a:noFill/>
          <a:ln>
            <a:noFill/>
          </a:ln>
        </p:spPr>
      </p:pic>
      <p:sp>
        <p:nvSpPr>
          <p:cNvPr id="161" name="Google Shape;161;p79"/>
          <p:cNvSpPr/>
          <p:nvPr>
            <p:ph idx="3" type="pic"/>
          </p:nvPr>
        </p:nvSpPr>
        <p:spPr>
          <a:xfrm>
            <a:off x="909901" y="1957962"/>
            <a:ext cx="3073864" cy="2080028"/>
          </a:xfrm>
          <a:prstGeom prst="rect">
            <a:avLst/>
          </a:prstGeom>
          <a:solidFill>
            <a:srgbClr val="F2F2F2"/>
          </a:solidFill>
          <a:ln>
            <a:noFill/>
          </a:ln>
        </p:spPr>
      </p:sp>
      <p:sp>
        <p:nvSpPr>
          <p:cNvPr id="162" name="Google Shape;162;p79"/>
          <p:cNvSpPr/>
          <p:nvPr>
            <p:ph idx="4" type="pic"/>
          </p:nvPr>
        </p:nvSpPr>
        <p:spPr>
          <a:xfrm>
            <a:off x="4539561" y="1957962"/>
            <a:ext cx="3073864" cy="2080028"/>
          </a:xfrm>
          <a:prstGeom prst="rect">
            <a:avLst/>
          </a:prstGeom>
          <a:solidFill>
            <a:srgbClr val="F2F2F2"/>
          </a:solidFill>
          <a:ln>
            <a:noFill/>
          </a:ln>
        </p:spPr>
      </p:sp>
      <p:sp>
        <p:nvSpPr>
          <p:cNvPr id="163" name="Google Shape;163;p79"/>
          <p:cNvSpPr/>
          <p:nvPr>
            <p:ph idx="5" type="pic"/>
          </p:nvPr>
        </p:nvSpPr>
        <p:spPr>
          <a:xfrm>
            <a:off x="8169221" y="1957962"/>
            <a:ext cx="3073864" cy="2080028"/>
          </a:xfrm>
          <a:prstGeom prst="rect">
            <a:avLst/>
          </a:prstGeom>
          <a:solidFill>
            <a:srgbClr val="F2F2F2"/>
          </a:solidFill>
          <a:ln>
            <a:noFill/>
          </a:ln>
        </p:spPr>
      </p:sp>
      <p:sp>
        <p:nvSpPr>
          <p:cNvPr id="164" name="Google Shape;164;p79"/>
          <p:cNvSpPr/>
          <p:nvPr/>
        </p:nvSpPr>
        <p:spPr>
          <a:xfrm>
            <a:off x="4037371" y="1"/>
            <a:ext cx="4128459" cy="6095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Arial"/>
              <a:ea typeface="Arial"/>
              <a:cs typeface="Arial"/>
              <a:sym typeface="Arial"/>
            </a:endParaRPr>
          </a:p>
        </p:txBody>
      </p:sp>
      <p:sp>
        <p:nvSpPr>
          <p:cNvPr id="165" name="Google Shape;165;p79"/>
          <p:cNvSpPr/>
          <p:nvPr/>
        </p:nvSpPr>
        <p:spPr>
          <a:xfrm>
            <a:off x="0" y="6753308"/>
            <a:ext cx="12192000" cy="1108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Images and Contents Layout">
  <p:cSld name="9_Images and Contents Layout">
    <p:spTree>
      <p:nvGrpSpPr>
        <p:cNvPr id="166" name="Shape 166"/>
        <p:cNvGrpSpPr/>
        <p:nvPr/>
      </p:nvGrpSpPr>
      <p:grpSpPr>
        <a:xfrm>
          <a:off x="0" y="0"/>
          <a:ext cx="0" cy="0"/>
          <a:chOff x="0" y="0"/>
          <a:chExt cx="0" cy="0"/>
        </a:xfrm>
      </p:grpSpPr>
      <p:sp>
        <p:nvSpPr>
          <p:cNvPr id="167" name="Google Shape;167;p80"/>
          <p:cNvSpPr/>
          <p:nvPr>
            <p:ph idx="2" type="pic"/>
          </p:nvPr>
        </p:nvSpPr>
        <p:spPr>
          <a:xfrm>
            <a:off x="0" y="0"/>
            <a:ext cx="12192000" cy="4101075"/>
          </a:xfrm>
          <a:prstGeom prst="rect">
            <a:avLst/>
          </a:prstGeom>
          <a:solidFill>
            <a:srgbClr val="D8D8D8"/>
          </a:solid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sets layout">
  <p:cSld name="icon sets layout">
    <p:spTree>
      <p:nvGrpSpPr>
        <p:cNvPr id="168" name="Shape 168"/>
        <p:cNvGrpSpPr/>
        <p:nvPr/>
      </p:nvGrpSpPr>
      <p:grpSpPr>
        <a:xfrm>
          <a:off x="0" y="0"/>
          <a:ext cx="0" cy="0"/>
          <a:chOff x="0" y="0"/>
          <a:chExt cx="0" cy="0"/>
        </a:xfrm>
      </p:grpSpPr>
      <p:sp>
        <p:nvSpPr>
          <p:cNvPr id="169" name="Google Shape;169;p81"/>
          <p:cNvSpPr txBox="1"/>
          <p:nvPr>
            <p:ph idx="1" type="body"/>
          </p:nvPr>
        </p:nvSpPr>
        <p:spPr>
          <a:xfrm>
            <a:off x="0" y="164638"/>
            <a:ext cx="12192000" cy="768085"/>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96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1pPr>
            <a:lvl2pPr indent="-465645" lvl="1" marL="914400" marR="0" rtl="0" algn="l">
              <a:spcBef>
                <a:spcPts val="747"/>
              </a:spcBef>
              <a:spcAft>
                <a:spcPts val="0"/>
              </a:spcAft>
              <a:buClr>
                <a:schemeClr val="dk1"/>
              </a:buClr>
              <a:buSzPts val="3733"/>
              <a:buFont typeface="Arial"/>
              <a:buChar char="–"/>
              <a:defRPr b="0" i="0" sz="3733" u="none" cap="none" strike="noStrike">
                <a:solidFill>
                  <a:schemeClr val="dk1"/>
                </a:solidFill>
                <a:latin typeface="Arial"/>
                <a:ea typeface="Arial"/>
                <a:cs typeface="Arial"/>
                <a:sym typeface="Arial"/>
              </a:defRPr>
            </a:lvl2pPr>
            <a:lvl3pPr indent="-431800" lvl="2" marL="13716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9pPr>
          </a:lstStyle>
          <a:p/>
        </p:txBody>
      </p:sp>
      <p:grpSp>
        <p:nvGrpSpPr>
          <p:cNvPr id="170" name="Google Shape;170;p81"/>
          <p:cNvGrpSpPr/>
          <p:nvPr/>
        </p:nvGrpSpPr>
        <p:grpSpPr>
          <a:xfrm>
            <a:off x="472011" y="1508786"/>
            <a:ext cx="3799787" cy="4865561"/>
            <a:chOff x="354008" y="1131589"/>
            <a:chExt cx="2849840" cy="3649171"/>
          </a:xfrm>
        </p:grpSpPr>
        <p:sp>
          <p:nvSpPr>
            <p:cNvPr id="171" name="Google Shape;171;p81"/>
            <p:cNvSpPr/>
            <p:nvPr/>
          </p:nvSpPr>
          <p:spPr>
            <a:xfrm>
              <a:off x="354008" y="1131589"/>
              <a:ext cx="2849840" cy="3649171"/>
            </a:xfrm>
            <a:prstGeom prst="roundRect">
              <a:avLst>
                <a:gd fmla="val 3968"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Arial"/>
                <a:ea typeface="Arial"/>
                <a:cs typeface="Arial"/>
                <a:sym typeface="Arial"/>
              </a:endParaRPr>
            </a:p>
          </p:txBody>
        </p:sp>
        <p:sp>
          <p:nvSpPr>
            <p:cNvPr id="172" name="Google Shape;172;p81"/>
            <p:cNvSpPr/>
            <p:nvPr/>
          </p:nvSpPr>
          <p:spPr>
            <a:xfrm>
              <a:off x="531932" y="1347500"/>
              <a:ext cx="108520" cy="3240473"/>
            </a:xfrm>
            <a:prstGeom prst="roundRect">
              <a:avLst>
                <a:gd fmla="val 50000" name="adj"/>
              </a:avLst>
            </a:prstGeom>
            <a:solidFill>
              <a:schemeClr val="lt1">
                <a:alpha val="4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Arial"/>
                <a:ea typeface="Arial"/>
                <a:cs typeface="Arial"/>
                <a:sym typeface="Arial"/>
              </a:endParaRPr>
            </a:p>
          </p:txBody>
        </p:sp>
        <p:sp>
          <p:nvSpPr>
            <p:cNvPr id="173" name="Google Shape;173;p81"/>
            <p:cNvSpPr/>
            <p:nvPr/>
          </p:nvSpPr>
          <p:spPr>
            <a:xfrm rot="5400000">
              <a:off x="2592642" y="1238201"/>
              <a:ext cx="502331" cy="502331"/>
            </a:xfrm>
            <a:prstGeom prst="halfFrame">
              <a:avLst>
                <a:gd fmla="val 23728" name="adj1"/>
                <a:gd fmla="val 24642" name="adj2"/>
              </a:avLst>
            </a:prstGeom>
            <a:solidFill>
              <a:schemeClr val="lt1">
                <a:alpha val="2274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26" name="Shape 26"/>
        <p:cNvGrpSpPr/>
        <p:nvPr/>
      </p:nvGrpSpPr>
      <p:grpSpPr>
        <a:xfrm>
          <a:off x="0" y="0"/>
          <a:ext cx="0" cy="0"/>
          <a:chOff x="0" y="0"/>
          <a:chExt cx="0" cy="0"/>
        </a:xfrm>
      </p:grpSpPr>
      <p:sp>
        <p:nvSpPr>
          <p:cNvPr id="27" name="Google Shape;27;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 name="Shape 30"/>
        <p:cNvGrpSpPr/>
        <p:nvPr/>
      </p:nvGrpSpPr>
      <p:grpSpPr>
        <a:xfrm>
          <a:off x="0" y="0"/>
          <a:ext cx="0" cy="0"/>
          <a:chOff x="0" y="0"/>
          <a:chExt cx="0" cy="0"/>
        </a:xfrm>
      </p:grpSpPr>
      <p:sp>
        <p:nvSpPr>
          <p:cNvPr id="31" name="Google Shape;31;p5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5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3" name="Google Shape;33;p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sp>
        <p:nvSpPr>
          <p:cNvPr id="37" name="Google Shape;37;p5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5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9" name="Google Shape;39;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2" name="Shape 42"/>
        <p:cNvGrpSpPr/>
        <p:nvPr/>
      </p:nvGrpSpPr>
      <p:grpSpPr>
        <a:xfrm>
          <a:off x="0" y="0"/>
          <a:ext cx="0" cy="0"/>
          <a:chOff x="0" y="0"/>
          <a:chExt cx="0" cy="0"/>
        </a:xfrm>
      </p:grpSpPr>
      <p:sp>
        <p:nvSpPr>
          <p:cNvPr id="43" name="Google Shape;43;p5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5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5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 name="Shape 49"/>
        <p:cNvGrpSpPr/>
        <p:nvPr/>
      </p:nvGrpSpPr>
      <p:grpSpPr>
        <a:xfrm>
          <a:off x="0" y="0"/>
          <a:ext cx="0" cy="0"/>
          <a:chOff x="0" y="0"/>
          <a:chExt cx="0" cy="0"/>
        </a:xfrm>
      </p:grpSpPr>
      <p:sp>
        <p:nvSpPr>
          <p:cNvPr id="50" name="Google Shape;50;p6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6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 name="Google Shape;52;p6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6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 name="Google Shape;54;p6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2" name="Shape 62"/>
        <p:cNvGrpSpPr/>
        <p:nvPr/>
      </p:nvGrpSpPr>
      <p:grpSpPr>
        <a:xfrm>
          <a:off x="0" y="0"/>
          <a:ext cx="0" cy="0"/>
          <a:chOff x="0" y="0"/>
          <a:chExt cx="0" cy="0"/>
        </a:xfrm>
      </p:grpSpPr>
      <p:sp>
        <p:nvSpPr>
          <p:cNvPr id="63" name="Google Shape;63;p6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6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5" name="Google Shape;65;p6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 name="Google Shape;66;p6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6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1.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5" Type="http://schemas.openxmlformats.org/officeDocument/2006/relationships/theme" Target="../theme/theme2.xml"/><Relationship Id="rId14" Type="http://schemas.openxmlformats.org/officeDocument/2006/relationships/slideLayout" Target="../slideLayouts/slideLayout2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5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5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 name="Shape 9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vmlDrawing" Target="../drawings/vmlDrawing1.vml"/><Relationship Id="rId4" Type="http://schemas.openxmlformats.org/officeDocument/2006/relationships/oleObject" Target="../embeddings/oleObject1.bin"/><Relationship Id="rId5" Type="http://schemas.openxmlformats.org/officeDocument/2006/relationships/oleObject" Target="../embeddings/oleObject1.bin"/><Relationship Id="rId6" Type="http://schemas.openxmlformats.org/officeDocument/2006/relationships/image" Target="../media/image5.png"/><Relationship Id="rId7"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hyperlink" Target="https://www.analyticsvidhya.com/wp-content/uploads/2015/02/Outlier.png" TargetMode="External"/><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1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2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1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hyperlink" Target="https://data-flair.training/blogs/advantages-and-disadvantages-of-machine-learning/" TargetMode="External"/><Relationship Id="rId4" Type="http://schemas.openxmlformats.org/officeDocument/2006/relationships/hyperlink" Target="https://www.youtube.com/watch?v=9f-GarcDY58" TargetMode="External"/><Relationship Id="rId5" Type="http://schemas.openxmlformats.org/officeDocument/2006/relationships/hyperlink" Target="https://www.youtube.com/watch?v=GwIo3gDZCVQ" TargetMode="External"/><Relationship Id="rId6" Type="http://schemas.openxmlformats.org/officeDocument/2006/relationships/hyperlink" Target="https://www.analyticsvidhya.com/blog/2016/01/guide-data-exploration/" TargetMode="External"/><Relationship Id="rId7" Type="http://schemas.openxmlformats.org/officeDocument/2006/relationships/hyperlink" Target="https://towardsdatascience.com/exploratory-data-analysis-8fc1cb20fd15" TargetMode="External"/><Relationship Id="rId8" Type="http://schemas.openxmlformats.org/officeDocument/2006/relationships/hyperlink" Target="https://towardsdatascience.com/a-gentle-introduction-to-exploratory-data-analysis-f11d843b8184"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vmlDrawing" Target="../drawings/vmlDrawing2.vml"/><Relationship Id="rId4" Type="http://schemas.openxmlformats.org/officeDocument/2006/relationships/oleObject" Target="../embeddings/oleObject2.bin"/><Relationship Id="rId5" Type="http://schemas.openxmlformats.org/officeDocument/2006/relationships/oleObject" Target="../embeddings/oleObject2.bin"/><Relationship Id="rId6"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8.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
          <p:cNvSpPr/>
          <p:nvPr/>
        </p:nvSpPr>
        <p:spPr>
          <a:xfrm>
            <a:off x="-4421" y="5427341"/>
            <a:ext cx="12196420" cy="151855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9" name="Google Shape;179;p1"/>
          <p:cNvSpPr/>
          <p:nvPr/>
        </p:nvSpPr>
        <p:spPr>
          <a:xfrm>
            <a:off x="302197" y="5901985"/>
            <a:ext cx="45719" cy="613881"/>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0" name="Google Shape;180;p1"/>
          <p:cNvSpPr txBox="1"/>
          <p:nvPr/>
        </p:nvSpPr>
        <p:spPr>
          <a:xfrm>
            <a:off x="8763000" y="65087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b="0" i="0" sz="1200" u="none" cap="none" strike="noStrike">
              <a:solidFill>
                <a:srgbClr val="888888"/>
              </a:solidFill>
              <a:latin typeface="Calibri"/>
              <a:ea typeface="Calibri"/>
              <a:cs typeface="Calibri"/>
              <a:sym typeface="Calibri"/>
            </a:endParaRPr>
          </a:p>
        </p:txBody>
      </p:sp>
      <p:sp>
        <p:nvSpPr>
          <p:cNvPr id="181" name="Google Shape;181;p1"/>
          <p:cNvSpPr/>
          <p:nvPr/>
        </p:nvSpPr>
        <p:spPr>
          <a:xfrm flipH="1" rot="10800000">
            <a:off x="9506857" y="5939880"/>
            <a:ext cx="1291772" cy="1157606"/>
          </a:xfrm>
          <a:prstGeom prst="rtTriangle">
            <a:avLst/>
          </a:prstGeom>
          <a:solidFill>
            <a:srgbClr val="F2F2F2">
              <a:alpha val="1686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aphicFrame>
        <p:nvGraphicFramePr>
          <p:cNvPr descr="Logoof CU" id="182" name="Google Shape;182;p1"/>
          <p:cNvGraphicFramePr/>
          <p:nvPr/>
        </p:nvGraphicFramePr>
        <p:xfrm>
          <a:off x="76788" y="3121720"/>
          <a:ext cx="3303056" cy="3148059"/>
        </p:xfrm>
        <a:graphic>
          <a:graphicData uri="http://schemas.openxmlformats.org/presentationml/2006/ole">
            <mc:AlternateContent>
              <mc:Choice Requires="v">
                <p:oleObj r:id="rId4" imgH="3148059" imgW="3303056" progId="" spid="_x0000_s1">
                  <p:embed/>
                </p:oleObj>
              </mc:Choice>
              <mc:Fallback>
                <p:oleObj r:id="rId5" imgH="3148059" imgW="3303056" progId="">
                  <p:embed/>
                  <p:pic>
                    <p:nvPicPr>
                      <p:cNvPr id="182" name="Google Shape;182;p1"/>
                      <p:cNvPicPr preferRelativeResize="0"/>
                      <p:nvPr/>
                    </p:nvPicPr>
                    <p:blipFill rotWithShape="1">
                      <a:blip r:embed="rId6">
                        <a:alphaModFix/>
                      </a:blip>
                      <a:srcRect b="0" l="0" r="0" t="0"/>
                      <a:stretch/>
                    </p:blipFill>
                    <p:spPr>
                      <a:xfrm>
                        <a:off x="76788" y="3121720"/>
                        <a:ext cx="3303056" cy="3148059"/>
                      </a:xfrm>
                      <a:prstGeom prst="rect">
                        <a:avLst/>
                      </a:prstGeom>
                      <a:noFill/>
                      <a:ln>
                        <a:noFill/>
                      </a:ln>
                    </p:spPr>
                  </p:pic>
                </p:oleObj>
              </mc:Fallback>
            </mc:AlternateContent>
          </a:graphicData>
        </a:graphic>
      </p:graphicFrame>
      <p:sp>
        <p:nvSpPr>
          <p:cNvPr id="183" name="Google Shape;183;p1"/>
          <p:cNvSpPr/>
          <p:nvPr/>
        </p:nvSpPr>
        <p:spPr>
          <a:xfrm flipH="1">
            <a:off x="7045437" y="-64960"/>
            <a:ext cx="5146562" cy="5852440"/>
          </a:xfrm>
          <a:prstGeom prst="rtTriangle">
            <a:avLst/>
          </a:prstGeom>
          <a:solidFill>
            <a:srgbClr val="F2F2F2">
              <a:alpha val="1686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4" name="Google Shape;184;p1"/>
          <p:cNvSpPr/>
          <p:nvPr/>
        </p:nvSpPr>
        <p:spPr>
          <a:xfrm>
            <a:off x="2124074" y="2025525"/>
            <a:ext cx="6829425" cy="1580679"/>
          </a:xfrm>
          <a:prstGeom prst="rect">
            <a:avLst/>
          </a:prstGeom>
          <a:gradFill>
            <a:gsLst>
              <a:gs pos="0">
                <a:srgbClr val="FFFFFF">
                  <a:alpha val="0"/>
                </a:srgbClr>
              </a:gs>
              <a:gs pos="2655">
                <a:srgbClr val="FFFFFF">
                  <a:alpha val="0"/>
                </a:srgbClr>
              </a:gs>
              <a:gs pos="15000">
                <a:srgbClr val="FFFFFF">
                  <a:alpha val="33725"/>
                </a:srgbClr>
              </a:gs>
              <a:gs pos="51000">
                <a:schemeClr val="lt1"/>
              </a:gs>
              <a:gs pos="94000">
                <a:srgbClr val="FFFFFF">
                  <a:alpha val="33725"/>
                </a:srgbClr>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Chandigarh University" id="185" name="Google Shape;185;p1"/>
          <p:cNvPicPr preferRelativeResize="0"/>
          <p:nvPr/>
        </p:nvPicPr>
        <p:blipFill rotWithShape="1">
          <a:blip r:embed="rId7">
            <a:alphaModFix/>
          </a:blip>
          <a:srcRect b="0" l="0" r="0" t="0"/>
          <a:stretch/>
        </p:blipFill>
        <p:spPr>
          <a:xfrm>
            <a:off x="12104" y="24501"/>
            <a:ext cx="3859753" cy="1538254"/>
          </a:xfrm>
          <a:prstGeom prst="rect">
            <a:avLst/>
          </a:prstGeom>
          <a:noFill/>
          <a:ln>
            <a:noFill/>
          </a:ln>
        </p:spPr>
      </p:pic>
      <p:sp>
        <p:nvSpPr>
          <p:cNvPr id="186" name="Google Shape;186;p1"/>
          <p:cNvSpPr/>
          <p:nvPr/>
        </p:nvSpPr>
        <p:spPr>
          <a:xfrm flipH="1">
            <a:off x="9829797" y="5333999"/>
            <a:ext cx="2366623" cy="1600201"/>
          </a:xfrm>
          <a:prstGeom prst="rtTriangl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7" name="Google Shape;187;p1"/>
          <p:cNvSpPr txBox="1"/>
          <p:nvPr/>
        </p:nvSpPr>
        <p:spPr>
          <a:xfrm>
            <a:off x="6903785" y="6269779"/>
            <a:ext cx="492860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IN" sz="2000" u="none" cap="none" strike="noStrike">
                <a:solidFill>
                  <a:srgbClr val="595959"/>
                </a:solidFill>
                <a:latin typeface="Arial"/>
                <a:ea typeface="Arial"/>
                <a:cs typeface="Arial"/>
                <a:sym typeface="Arial"/>
              </a:rPr>
              <a:t>DISCOVER . </a:t>
            </a:r>
            <a:r>
              <a:rPr b="1" i="0" lang="en-IN" sz="2000" u="none" cap="none" strike="noStrike">
                <a:solidFill>
                  <a:srgbClr val="C00000"/>
                </a:solidFill>
                <a:latin typeface="Arial"/>
                <a:ea typeface="Arial"/>
                <a:cs typeface="Arial"/>
                <a:sym typeface="Arial"/>
              </a:rPr>
              <a:t>LEARN</a:t>
            </a:r>
            <a:r>
              <a:rPr b="1" i="0" lang="en-IN" sz="2000" u="none" cap="none" strike="noStrike">
                <a:solidFill>
                  <a:srgbClr val="595959"/>
                </a:solidFill>
                <a:latin typeface="Arial"/>
                <a:ea typeface="Arial"/>
                <a:cs typeface="Arial"/>
                <a:sym typeface="Arial"/>
              </a:rPr>
              <a:t> . EMPOWER</a:t>
            </a:r>
            <a:endParaRPr b="1" i="0" sz="1200" u="none" cap="none" strike="noStrike">
              <a:solidFill>
                <a:srgbClr val="000000"/>
              </a:solidFill>
              <a:latin typeface="Arial"/>
              <a:ea typeface="Arial"/>
              <a:cs typeface="Arial"/>
              <a:sym typeface="Arial"/>
            </a:endParaRPr>
          </a:p>
          <a:p>
            <a:pPr indent="0" lvl="0" marL="0" marR="0" rtl="0" algn="l">
              <a:spcBef>
                <a:spcPts val="0"/>
              </a:spcBef>
              <a:spcAft>
                <a:spcPts val="0"/>
              </a:spcAft>
              <a:buNone/>
            </a:pPr>
            <a:r>
              <a:t/>
            </a:r>
            <a:endParaRPr b="1" i="0" sz="1600" u="none" cap="none" strike="noStrike">
              <a:solidFill>
                <a:schemeClr val="dk1"/>
              </a:solidFill>
              <a:latin typeface="Arial"/>
              <a:ea typeface="Arial"/>
              <a:cs typeface="Arial"/>
              <a:sym typeface="Arial"/>
            </a:endParaRPr>
          </a:p>
        </p:txBody>
      </p:sp>
      <p:sp>
        <p:nvSpPr>
          <p:cNvPr id="188" name="Google Shape;188;p1"/>
          <p:cNvSpPr/>
          <p:nvPr/>
        </p:nvSpPr>
        <p:spPr>
          <a:xfrm>
            <a:off x="6885780" y="6310933"/>
            <a:ext cx="45719" cy="37062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9" name="Google Shape;189;p1"/>
          <p:cNvSpPr txBox="1"/>
          <p:nvPr/>
        </p:nvSpPr>
        <p:spPr>
          <a:xfrm>
            <a:off x="3871857" y="6296559"/>
            <a:ext cx="183078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N" sz="1800" u="none" cap="none" strike="noStrike">
                <a:solidFill>
                  <a:schemeClr val="dk1"/>
                </a:solidFill>
                <a:latin typeface="Calibri"/>
                <a:ea typeface="Calibri"/>
                <a:cs typeface="Calibri"/>
                <a:sym typeface="Calibri"/>
              </a:rPr>
              <a:t> </a:t>
            </a:r>
            <a:endParaRPr/>
          </a:p>
        </p:txBody>
      </p:sp>
      <p:sp>
        <p:nvSpPr>
          <p:cNvPr id="190" name="Google Shape;190;p1"/>
          <p:cNvSpPr txBox="1"/>
          <p:nvPr/>
        </p:nvSpPr>
        <p:spPr>
          <a:xfrm>
            <a:off x="2399840" y="1150785"/>
            <a:ext cx="9063318" cy="8553111"/>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b="1" lang="en-IN" sz="3200" u="none">
                <a:solidFill>
                  <a:schemeClr val="dk1"/>
                </a:solidFill>
                <a:latin typeface="Arial Black"/>
                <a:ea typeface="Arial Black"/>
                <a:cs typeface="Arial Black"/>
                <a:sym typeface="Arial Black"/>
              </a:rPr>
              <a:t>University Institute of Engineering</a:t>
            </a:r>
            <a:endParaRPr/>
          </a:p>
          <a:p>
            <a:pPr indent="0" lvl="0" marL="0" marR="0" rtl="0" algn="ctr">
              <a:lnSpc>
                <a:spcPct val="90000"/>
              </a:lnSpc>
              <a:spcBef>
                <a:spcPts val="1120"/>
              </a:spcBef>
              <a:spcAft>
                <a:spcPts val="0"/>
              </a:spcAft>
              <a:buNone/>
            </a:pPr>
            <a:r>
              <a:rPr b="1" lang="en-IN" sz="3200" u="none">
                <a:solidFill>
                  <a:schemeClr val="dk1"/>
                </a:solidFill>
                <a:latin typeface="Arial Black"/>
                <a:ea typeface="Arial Black"/>
                <a:cs typeface="Arial Black"/>
                <a:sym typeface="Arial Black"/>
              </a:rPr>
              <a:t>DEPARTMENT OF COMPUTER SCIENCE &amp; ENGINEERING</a:t>
            </a:r>
            <a:endParaRPr/>
          </a:p>
          <a:p>
            <a:pPr indent="0" lvl="0" marL="0" marR="0" rtl="0" algn="ctr">
              <a:lnSpc>
                <a:spcPct val="90000"/>
              </a:lnSpc>
              <a:spcBef>
                <a:spcPts val="1120"/>
              </a:spcBef>
              <a:spcAft>
                <a:spcPts val="0"/>
              </a:spcAft>
              <a:buNone/>
            </a:pPr>
            <a:r>
              <a:rPr b="0" lang="en-IN" sz="2800" u="none">
                <a:solidFill>
                  <a:schemeClr val="dk1"/>
                </a:solidFill>
                <a:latin typeface="Times New Roman"/>
                <a:ea typeface="Times New Roman"/>
                <a:cs typeface="Times New Roman"/>
                <a:sym typeface="Times New Roman"/>
              </a:rPr>
              <a:t>Bachelor of Engineering (Computer Science &amp; Engineering) </a:t>
            </a:r>
            <a:endParaRPr/>
          </a:p>
          <a:p>
            <a:pPr indent="0" lvl="0" marL="0" marR="0" rtl="0" algn="ctr">
              <a:lnSpc>
                <a:spcPct val="90000"/>
              </a:lnSpc>
              <a:spcBef>
                <a:spcPts val="980"/>
              </a:spcBef>
              <a:spcAft>
                <a:spcPts val="0"/>
              </a:spcAft>
              <a:buNone/>
            </a:pPr>
            <a:r>
              <a:rPr b="0" lang="en-IN" sz="2800" u="none">
                <a:solidFill>
                  <a:schemeClr val="dk1"/>
                </a:solidFill>
                <a:latin typeface="Times New Roman"/>
                <a:ea typeface="Times New Roman"/>
                <a:cs typeface="Times New Roman"/>
                <a:sym typeface="Times New Roman"/>
              </a:rPr>
              <a:t>Subject Name : Machine Learning</a:t>
            </a:r>
            <a:endParaRPr b="0" sz="2800" u="none">
              <a:solidFill>
                <a:schemeClr val="dk1"/>
              </a:solidFill>
              <a:latin typeface="Times New Roman"/>
              <a:ea typeface="Times New Roman"/>
              <a:cs typeface="Times New Roman"/>
              <a:sym typeface="Times New Roman"/>
            </a:endParaRPr>
          </a:p>
          <a:p>
            <a:pPr indent="0" lvl="0" marL="0" marR="0" rtl="0" algn="ctr">
              <a:lnSpc>
                <a:spcPct val="90000"/>
              </a:lnSpc>
              <a:spcBef>
                <a:spcPts val="980"/>
              </a:spcBef>
              <a:spcAft>
                <a:spcPts val="0"/>
              </a:spcAft>
              <a:buNone/>
            </a:pPr>
            <a:r>
              <a:rPr b="0" lang="en-IN" sz="2800" u="none">
                <a:solidFill>
                  <a:schemeClr val="dk1"/>
                </a:solidFill>
                <a:latin typeface="Times New Roman"/>
                <a:ea typeface="Times New Roman"/>
                <a:cs typeface="Times New Roman"/>
                <a:sym typeface="Times New Roman"/>
              </a:rPr>
              <a:t>Subject Code: CST-316</a:t>
            </a:r>
            <a:endParaRPr b="0" sz="2800" u="none">
              <a:solidFill>
                <a:schemeClr val="dk1"/>
              </a:solidFill>
              <a:latin typeface="Times New Roman"/>
              <a:ea typeface="Times New Roman"/>
              <a:cs typeface="Times New Roman"/>
              <a:sym typeface="Times New Roman"/>
            </a:endParaRPr>
          </a:p>
          <a:p>
            <a:pPr indent="0" lvl="0" marL="0" marR="0" rtl="0" algn="ctr">
              <a:lnSpc>
                <a:spcPct val="90000"/>
              </a:lnSpc>
              <a:spcBef>
                <a:spcPts val="980"/>
              </a:spcBef>
              <a:spcAft>
                <a:spcPts val="0"/>
              </a:spcAft>
              <a:buNone/>
            </a:pPr>
            <a:r>
              <a:rPr b="1" lang="en-IN" sz="3200" u="none">
                <a:solidFill>
                  <a:srgbClr val="262626"/>
                </a:solidFill>
                <a:latin typeface="Times New Roman"/>
                <a:ea typeface="Times New Roman"/>
                <a:cs typeface="Times New Roman"/>
                <a:sym typeface="Times New Roman"/>
              </a:rPr>
              <a:t>Topic: Exploratory Data Analysis</a:t>
            </a:r>
            <a:endParaRPr/>
          </a:p>
          <a:p>
            <a:pPr indent="0" lvl="0" marL="0" marR="0" rtl="0" algn="ctr">
              <a:lnSpc>
                <a:spcPct val="90000"/>
              </a:lnSpc>
              <a:spcBef>
                <a:spcPts val="1120"/>
              </a:spcBef>
              <a:spcAft>
                <a:spcPts val="0"/>
              </a:spcAft>
              <a:buNone/>
            </a:pPr>
            <a:r>
              <a:rPr b="1" lang="en-IN" sz="3200" u="none">
                <a:solidFill>
                  <a:srgbClr val="262626"/>
                </a:solidFill>
                <a:latin typeface="Times New Roman"/>
                <a:ea typeface="Times New Roman"/>
                <a:cs typeface="Times New Roman"/>
                <a:sym typeface="Times New Roman"/>
              </a:rPr>
              <a:t>Lecture-1.2</a:t>
            </a:r>
            <a:endParaRPr b="1" sz="3200" u="none">
              <a:solidFill>
                <a:srgbClr val="262626"/>
              </a:solidFill>
              <a:latin typeface="Times New Roman"/>
              <a:ea typeface="Times New Roman"/>
              <a:cs typeface="Times New Roman"/>
              <a:sym typeface="Times New Roman"/>
            </a:endParaRPr>
          </a:p>
          <a:p>
            <a:pPr indent="0" lvl="0" marL="0" marR="0" rtl="0" algn="ctr">
              <a:lnSpc>
                <a:spcPct val="90000"/>
              </a:lnSpc>
              <a:spcBef>
                <a:spcPts val="1120"/>
              </a:spcBef>
              <a:spcAft>
                <a:spcPts val="0"/>
              </a:spcAft>
              <a:buNone/>
            </a:pPr>
            <a:r>
              <a:rPr b="1" lang="en-IN" sz="3200" u="none">
                <a:solidFill>
                  <a:srgbClr val="262626"/>
                </a:solidFill>
                <a:latin typeface="Times New Roman"/>
                <a:ea typeface="Times New Roman"/>
                <a:cs typeface="Times New Roman"/>
                <a:sym typeface="Times New Roman"/>
              </a:rPr>
              <a:t>By : Baljeet Kaur Nagra</a:t>
            </a:r>
            <a:endParaRPr b="1" sz="3200" u="none">
              <a:solidFill>
                <a:srgbClr val="262626"/>
              </a:solidFill>
              <a:latin typeface="Times New Roman"/>
              <a:ea typeface="Times New Roman"/>
              <a:cs typeface="Times New Roman"/>
              <a:sym typeface="Times New Roman"/>
            </a:endParaRPr>
          </a:p>
          <a:p>
            <a:pPr indent="0" lvl="0" marL="0" marR="0" rtl="0" algn="ctr">
              <a:lnSpc>
                <a:spcPct val="90000"/>
              </a:lnSpc>
              <a:spcBef>
                <a:spcPts val="1120"/>
              </a:spcBef>
              <a:spcAft>
                <a:spcPts val="0"/>
              </a:spcAft>
              <a:buNone/>
            </a:pPr>
            <a:r>
              <a:t/>
            </a:r>
            <a:endParaRPr b="1" sz="3200" u="none">
              <a:solidFill>
                <a:srgbClr val="262626"/>
              </a:solidFill>
              <a:latin typeface="Times New Roman"/>
              <a:ea typeface="Times New Roman"/>
              <a:cs typeface="Times New Roman"/>
              <a:sym typeface="Times New Roman"/>
            </a:endParaRPr>
          </a:p>
          <a:p>
            <a:pPr indent="0" lvl="0" marL="0" marR="0" rtl="0" algn="ctr">
              <a:lnSpc>
                <a:spcPct val="90000"/>
              </a:lnSpc>
              <a:spcBef>
                <a:spcPts val="1120"/>
              </a:spcBef>
              <a:spcAft>
                <a:spcPts val="0"/>
              </a:spcAft>
              <a:buNone/>
            </a:pPr>
            <a:r>
              <a:t/>
            </a:r>
            <a:endParaRPr b="1" sz="3200" u="none">
              <a:solidFill>
                <a:srgbClr val="262626"/>
              </a:solidFill>
              <a:latin typeface="Times New Roman"/>
              <a:ea typeface="Times New Roman"/>
              <a:cs typeface="Times New Roman"/>
              <a:sym typeface="Times New Roman"/>
            </a:endParaRPr>
          </a:p>
          <a:p>
            <a:pPr indent="0" lvl="0" marL="0" marR="0" rtl="0" algn="ctr">
              <a:lnSpc>
                <a:spcPct val="90000"/>
              </a:lnSpc>
              <a:spcBef>
                <a:spcPts val="1120"/>
              </a:spcBef>
              <a:spcAft>
                <a:spcPts val="0"/>
              </a:spcAft>
              <a:buNone/>
            </a:pPr>
            <a:r>
              <a:t/>
            </a:r>
            <a:endParaRPr b="1" sz="3200" u="none">
              <a:solidFill>
                <a:srgbClr val="262626"/>
              </a:solidFill>
              <a:latin typeface="Times New Roman"/>
              <a:ea typeface="Times New Roman"/>
              <a:cs typeface="Times New Roman"/>
              <a:sym typeface="Times New Roman"/>
            </a:endParaRPr>
          </a:p>
          <a:p>
            <a:pPr indent="0" lvl="0" marL="0" marR="0" rtl="0" algn="ctr">
              <a:lnSpc>
                <a:spcPct val="90000"/>
              </a:lnSpc>
              <a:spcBef>
                <a:spcPts val="1120"/>
              </a:spcBef>
              <a:spcAft>
                <a:spcPts val="0"/>
              </a:spcAft>
              <a:buNone/>
            </a:pPr>
            <a:r>
              <a:t/>
            </a:r>
            <a:endParaRPr b="1" sz="3200" u="none">
              <a:solidFill>
                <a:srgbClr val="262626"/>
              </a:solidFill>
              <a:latin typeface="Times New Roman"/>
              <a:ea typeface="Times New Roman"/>
              <a:cs typeface="Times New Roman"/>
              <a:sym typeface="Times New Roman"/>
            </a:endParaRPr>
          </a:p>
          <a:p>
            <a:pPr indent="0" lvl="0" marL="0" marR="0" rtl="0" algn="ctr">
              <a:lnSpc>
                <a:spcPct val="90000"/>
              </a:lnSpc>
              <a:spcBef>
                <a:spcPts val="1120"/>
              </a:spcBef>
              <a:spcAft>
                <a:spcPts val="0"/>
              </a:spcAft>
              <a:buNone/>
            </a:pPr>
            <a:r>
              <a:rPr b="1" lang="en-IN" sz="3200" u="none">
                <a:solidFill>
                  <a:srgbClr val="262626"/>
                </a:solidFill>
                <a:latin typeface="Times New Roman"/>
                <a:ea typeface="Times New Roman"/>
                <a:cs typeface="Times New Roman"/>
                <a:sym typeface="Times New Roman"/>
              </a:rPr>
              <a:t> </a:t>
            </a:r>
            <a:endParaRPr/>
          </a:p>
          <a:p>
            <a:pPr indent="0" lvl="0" marL="0" marR="0" rtl="0" algn="l">
              <a:spcBef>
                <a:spcPts val="1120"/>
              </a:spcBef>
              <a:spcAft>
                <a:spcPts val="0"/>
              </a:spcAft>
              <a:buNone/>
            </a:pPr>
            <a:r>
              <a:t/>
            </a:r>
            <a:endParaRPr b="0" sz="1600" u="none">
              <a:solidFill>
                <a:schemeClr val="dk1"/>
              </a:solidFill>
              <a:latin typeface="Raleway ExtraBold"/>
              <a:ea typeface="Raleway ExtraBold"/>
              <a:cs typeface="Raleway ExtraBold"/>
              <a:sym typeface="Raleway Extra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9"/>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Qualitative  Data</a:t>
            </a:r>
            <a:endParaRPr b="1"/>
          </a:p>
        </p:txBody>
      </p:sp>
      <p:sp>
        <p:nvSpPr>
          <p:cNvPr id="273" name="Google Shape;273;p9"/>
          <p:cNvSpPr txBox="1"/>
          <p:nvPr>
            <p:ph idx="1" type="body"/>
          </p:nvPr>
        </p:nvSpPr>
        <p:spPr>
          <a:xfrm>
            <a:off x="412296" y="1108076"/>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“Qualitative data” is data that uses words and descriptions.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Qualitative data can be observed but is subjective and therefore difficult to use for the purposes of making comparisons.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Descriptions of texture, taste, or an experience are all examples of qualitative data.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Qualitative data collection methods include focus groups, interviews, or open-ended items on a survey.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The questionnaires do not collect qualitative data, but it is helpful to be aware of the differentiation.</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The qualitative data that describes the cup of coffee are that it has a strong taste and robust aroma.</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There are two types of qualitative data: nominal and ordinal.</a:t>
            </a:r>
            <a:endParaRPr sz="2400">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
        <p:nvSpPr>
          <p:cNvPr id="274" name="Google Shape;27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10"/>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Quantitative Data</a:t>
            </a:r>
            <a:endParaRPr b="1"/>
          </a:p>
        </p:txBody>
      </p:sp>
      <p:sp>
        <p:nvSpPr>
          <p:cNvPr id="280" name="Google Shape;280;p10"/>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“Quantitative data” is data that is expressed with numbers.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Quantitative data is data which can be put into categories, measured, or ranked.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Length, weight, age, cost, rating scales, are all examples of quantitative data.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Quantitative data can be represented visually in graphs and tables and be statistically analysed. </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The questionnaires collect quantitative data.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The quantitative data that describes the cup of coffee is that it is 12 ounces, 150 degrees Fahrenheit, and costs $1.50. </a:t>
            </a:r>
            <a:endParaRPr sz="2400">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There are two types of quantitative data: discrete and continuous.</a:t>
            </a:r>
            <a:endParaRPr/>
          </a:p>
        </p:txBody>
      </p:sp>
      <p:sp>
        <p:nvSpPr>
          <p:cNvPr id="281" name="Google Shape;28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11"/>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Nominal and Ordinal Data</a:t>
            </a:r>
            <a:endParaRPr b="1"/>
          </a:p>
        </p:txBody>
      </p:sp>
      <p:sp>
        <p:nvSpPr>
          <p:cNvPr id="287" name="Google Shape;287;p11"/>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b="1" lang="en-IN" sz="2400">
                <a:latin typeface="Times New Roman"/>
                <a:ea typeface="Times New Roman"/>
                <a:cs typeface="Times New Roman"/>
                <a:sym typeface="Times New Roman"/>
              </a:rPr>
              <a:t>Nominal data </a:t>
            </a:r>
            <a:r>
              <a:rPr lang="en-IN" sz="2400">
                <a:latin typeface="Times New Roman"/>
                <a:ea typeface="Times New Roman"/>
                <a:cs typeface="Times New Roman"/>
                <a:sym typeface="Times New Roman"/>
              </a:rPr>
              <a:t>is defined as data that is used for naming or labelling variables, without any quantitative value. </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It is sometimes called “named” data - a meaning coined from the word nominal. </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There is usually no intrinsic ordering to nominal data.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For example, Race is a nominal variable having a number of categories, but there is no specific way to order from highest to lowest and vice versa.</a:t>
            </a:r>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b="1" lang="en-IN" sz="2400">
                <a:latin typeface="Times New Roman"/>
                <a:ea typeface="Times New Roman"/>
                <a:cs typeface="Times New Roman"/>
                <a:sym typeface="Times New Roman"/>
              </a:rPr>
              <a:t>Ordinal data </a:t>
            </a:r>
            <a:r>
              <a:rPr lang="en-IN" sz="2400">
                <a:latin typeface="Times New Roman"/>
                <a:ea typeface="Times New Roman"/>
                <a:cs typeface="Times New Roman"/>
                <a:sym typeface="Times New Roman"/>
              </a:rPr>
              <a:t>is a type of categorical data with an order. (very intelligent, extremely intelligent)</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The variables in ordinal data are listed in an ordered manner.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The ordinal variables are usually numbered, so as to indicate the order of the list.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However, the numbers are not mathematically measured or determined but are merely assigned as labels for opinions.</a:t>
            </a:r>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
        <p:nvSpPr>
          <p:cNvPr id="288" name="Google Shape;288;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12"/>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Discrete and Continuous Data</a:t>
            </a:r>
            <a:endParaRPr b="1"/>
          </a:p>
        </p:txBody>
      </p:sp>
      <p:sp>
        <p:nvSpPr>
          <p:cNvPr id="294" name="Google Shape;294;p12"/>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b="1" lang="en-IN" sz="2400">
                <a:latin typeface="Times New Roman"/>
                <a:ea typeface="Times New Roman"/>
                <a:cs typeface="Times New Roman"/>
                <a:sym typeface="Times New Roman"/>
              </a:rPr>
              <a:t>Discrete data </a:t>
            </a:r>
            <a:r>
              <a:rPr lang="en-IN" sz="2400">
                <a:latin typeface="Times New Roman"/>
                <a:ea typeface="Times New Roman"/>
                <a:cs typeface="Times New Roman"/>
                <a:sym typeface="Times New Roman"/>
              </a:rPr>
              <a:t>involves round, concrete numbers that are determined by counting.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When you collect a set of round, defined numbers, they would fall in place on a graph something like those on the left.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Discrete data relates to individual, countable items.</a:t>
            </a:r>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b="1" lang="en-IN" sz="2400">
                <a:latin typeface="Times New Roman"/>
                <a:ea typeface="Times New Roman"/>
                <a:cs typeface="Times New Roman"/>
                <a:sym typeface="Times New Roman"/>
              </a:rPr>
              <a:t>Continuous data </a:t>
            </a:r>
            <a:r>
              <a:rPr lang="en-IN" sz="2400">
                <a:latin typeface="Times New Roman"/>
                <a:ea typeface="Times New Roman"/>
                <a:cs typeface="Times New Roman"/>
                <a:sym typeface="Times New Roman"/>
              </a:rPr>
              <a:t>involves complex numbers that are measured across a specific time interval.</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When you measure a certain stream of data with a complex range of results, these findings would be charted with a line as a range of data .</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Continuous data relates to change over time, involving concepts that are not simply countable but require detailed measurements.</a:t>
            </a:r>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
        <p:nvSpPr>
          <p:cNvPr id="295" name="Google Shape;295;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13"/>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Exploratory Data Analysis -EDA</a:t>
            </a:r>
            <a:endParaRPr b="1"/>
          </a:p>
        </p:txBody>
      </p:sp>
      <p:sp>
        <p:nvSpPr>
          <p:cNvPr id="301" name="Google Shape;301;p13"/>
          <p:cNvSpPr txBox="1"/>
          <p:nvPr>
            <p:ph idx="1" type="body"/>
          </p:nvPr>
        </p:nvSpPr>
        <p:spPr>
          <a:xfrm>
            <a:off x="438149" y="1037230"/>
            <a:ext cx="11367407" cy="5798545"/>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Exploratory Data Analysis: </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rPr lang="en-IN" sz="2400">
                <a:latin typeface="Times New Roman"/>
                <a:ea typeface="Times New Roman"/>
                <a:cs typeface="Times New Roman"/>
                <a:sym typeface="Times New Roman"/>
              </a:rPr>
              <a:t>1. Steps of Data Exploration and Preparation </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rPr lang="en-IN" sz="2400">
                <a:latin typeface="Times New Roman"/>
                <a:ea typeface="Times New Roman"/>
                <a:cs typeface="Times New Roman"/>
                <a:sym typeface="Times New Roman"/>
              </a:rPr>
              <a:t>2. Missing Value Treatment </a:t>
            </a:r>
            <a:endParaRPr sz="2400">
              <a:latin typeface="Times New Roman"/>
              <a:ea typeface="Times New Roman"/>
              <a:cs typeface="Times New Roman"/>
              <a:sym typeface="Times New Roman"/>
            </a:endParaRPr>
          </a:p>
          <a:p>
            <a:pPr indent="0" lvl="1" marL="457200" rtl="0" algn="l">
              <a:lnSpc>
                <a:spcPct val="90000"/>
              </a:lnSpc>
              <a:spcBef>
                <a:spcPts val="500"/>
              </a:spcBef>
              <a:spcAft>
                <a:spcPts val="0"/>
              </a:spcAft>
              <a:buClr>
                <a:schemeClr val="dk1"/>
              </a:buClr>
              <a:buSzPts val="2000"/>
              <a:buNone/>
            </a:pPr>
            <a:r>
              <a:rPr lang="en-IN" sz="2000">
                <a:latin typeface="Times New Roman"/>
                <a:ea typeface="Times New Roman"/>
                <a:cs typeface="Times New Roman"/>
                <a:sym typeface="Times New Roman"/>
              </a:rPr>
              <a:t>Why missing value treatment is required ?</a:t>
            </a:r>
            <a:endParaRPr/>
          </a:p>
          <a:p>
            <a:pPr indent="0" lvl="1" marL="457200" rtl="0" algn="l">
              <a:lnSpc>
                <a:spcPct val="90000"/>
              </a:lnSpc>
              <a:spcBef>
                <a:spcPts val="500"/>
              </a:spcBef>
              <a:spcAft>
                <a:spcPts val="0"/>
              </a:spcAft>
              <a:buClr>
                <a:schemeClr val="dk1"/>
              </a:buClr>
              <a:buSzPts val="2000"/>
              <a:buNone/>
            </a:pPr>
            <a:r>
              <a:rPr lang="en-IN" sz="2000">
                <a:latin typeface="Times New Roman"/>
                <a:ea typeface="Times New Roman"/>
                <a:cs typeface="Times New Roman"/>
                <a:sym typeface="Times New Roman"/>
              </a:rPr>
              <a:t>Why data has missing values? </a:t>
            </a:r>
            <a:endParaRPr/>
          </a:p>
          <a:p>
            <a:pPr indent="0" lvl="1" marL="457200" rtl="0" algn="l">
              <a:lnSpc>
                <a:spcPct val="90000"/>
              </a:lnSpc>
              <a:spcBef>
                <a:spcPts val="500"/>
              </a:spcBef>
              <a:spcAft>
                <a:spcPts val="0"/>
              </a:spcAft>
              <a:buClr>
                <a:schemeClr val="dk1"/>
              </a:buClr>
              <a:buSzPts val="2000"/>
              <a:buNone/>
            </a:pPr>
            <a:r>
              <a:rPr lang="en-IN" sz="2000">
                <a:latin typeface="Times New Roman"/>
                <a:ea typeface="Times New Roman"/>
                <a:cs typeface="Times New Roman"/>
                <a:sym typeface="Times New Roman"/>
              </a:rPr>
              <a:t>Which are the methods to treat missing value ? </a:t>
            </a:r>
            <a:endParaRPr sz="20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rPr lang="en-IN" sz="2400">
                <a:latin typeface="Times New Roman"/>
                <a:ea typeface="Times New Roman"/>
                <a:cs typeface="Times New Roman"/>
                <a:sym typeface="Times New Roman"/>
              </a:rPr>
              <a:t>3. Techniques of Outlier Detection and Treatment </a:t>
            </a:r>
            <a:endParaRPr sz="2400">
              <a:latin typeface="Times New Roman"/>
              <a:ea typeface="Times New Roman"/>
              <a:cs typeface="Times New Roman"/>
              <a:sym typeface="Times New Roman"/>
            </a:endParaRPr>
          </a:p>
          <a:p>
            <a:pPr indent="0" lvl="1" marL="457200" rtl="0" algn="l">
              <a:lnSpc>
                <a:spcPct val="90000"/>
              </a:lnSpc>
              <a:spcBef>
                <a:spcPts val="500"/>
              </a:spcBef>
              <a:spcAft>
                <a:spcPts val="0"/>
              </a:spcAft>
              <a:buClr>
                <a:schemeClr val="dk1"/>
              </a:buClr>
              <a:buSzPts val="2000"/>
              <a:buNone/>
            </a:pPr>
            <a:r>
              <a:rPr lang="en-IN" sz="2000">
                <a:latin typeface="Times New Roman"/>
                <a:ea typeface="Times New Roman"/>
                <a:cs typeface="Times New Roman"/>
                <a:sym typeface="Times New Roman"/>
              </a:rPr>
              <a:t>What is an outlier, its types and causes? </a:t>
            </a:r>
            <a:endParaRPr sz="2000">
              <a:latin typeface="Times New Roman"/>
              <a:ea typeface="Times New Roman"/>
              <a:cs typeface="Times New Roman"/>
              <a:sym typeface="Times New Roman"/>
            </a:endParaRPr>
          </a:p>
          <a:p>
            <a:pPr indent="0" lvl="1" marL="457200" rtl="0" algn="l">
              <a:lnSpc>
                <a:spcPct val="90000"/>
              </a:lnSpc>
              <a:spcBef>
                <a:spcPts val="500"/>
              </a:spcBef>
              <a:spcAft>
                <a:spcPts val="0"/>
              </a:spcAft>
              <a:buClr>
                <a:schemeClr val="dk1"/>
              </a:buClr>
              <a:buSzPts val="2000"/>
              <a:buNone/>
            </a:pPr>
            <a:r>
              <a:rPr lang="en-IN" sz="2000">
                <a:latin typeface="Times New Roman"/>
                <a:ea typeface="Times New Roman"/>
                <a:cs typeface="Times New Roman"/>
                <a:sym typeface="Times New Roman"/>
              </a:rPr>
              <a:t>What is the impact of outliers on dataset ? </a:t>
            </a:r>
            <a:endParaRPr/>
          </a:p>
          <a:p>
            <a:pPr indent="0" lvl="1" marL="457200" rtl="0" algn="l">
              <a:lnSpc>
                <a:spcPct val="90000"/>
              </a:lnSpc>
              <a:spcBef>
                <a:spcPts val="500"/>
              </a:spcBef>
              <a:spcAft>
                <a:spcPts val="0"/>
              </a:spcAft>
              <a:buClr>
                <a:schemeClr val="dk1"/>
              </a:buClr>
              <a:buSzPts val="2000"/>
              <a:buNone/>
            </a:pPr>
            <a:r>
              <a:rPr lang="en-IN" sz="2000">
                <a:latin typeface="Times New Roman"/>
                <a:ea typeface="Times New Roman"/>
                <a:cs typeface="Times New Roman"/>
                <a:sym typeface="Times New Roman"/>
              </a:rPr>
              <a:t>How to detect and remove outlier ? </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rPr lang="en-IN" sz="2400">
                <a:latin typeface="Times New Roman"/>
                <a:ea typeface="Times New Roman"/>
                <a:cs typeface="Times New Roman"/>
                <a:sym typeface="Times New Roman"/>
              </a:rPr>
              <a:t>4. The Art of Feature Engineering </a:t>
            </a:r>
            <a:endParaRPr/>
          </a:p>
          <a:p>
            <a:pPr indent="0" lvl="1" marL="457200" rtl="0" algn="l">
              <a:lnSpc>
                <a:spcPct val="90000"/>
              </a:lnSpc>
              <a:spcBef>
                <a:spcPts val="500"/>
              </a:spcBef>
              <a:spcAft>
                <a:spcPts val="0"/>
              </a:spcAft>
              <a:buClr>
                <a:schemeClr val="dk1"/>
              </a:buClr>
              <a:buSzPts val="2000"/>
              <a:buNone/>
            </a:pPr>
            <a:r>
              <a:rPr lang="en-IN" sz="2000">
                <a:latin typeface="Times New Roman"/>
                <a:ea typeface="Times New Roman"/>
                <a:cs typeface="Times New Roman"/>
                <a:sym typeface="Times New Roman"/>
              </a:rPr>
              <a:t>What is Feature Engineering and its process ? </a:t>
            </a:r>
            <a:endParaRPr/>
          </a:p>
          <a:p>
            <a:pPr indent="0" lvl="1" marL="457200" rtl="0" algn="l">
              <a:lnSpc>
                <a:spcPct val="90000"/>
              </a:lnSpc>
              <a:spcBef>
                <a:spcPts val="500"/>
              </a:spcBef>
              <a:spcAft>
                <a:spcPts val="0"/>
              </a:spcAft>
              <a:buClr>
                <a:schemeClr val="dk1"/>
              </a:buClr>
              <a:buSzPts val="2000"/>
              <a:buNone/>
            </a:pPr>
            <a:r>
              <a:rPr lang="en-IN" sz="2000">
                <a:latin typeface="Times New Roman"/>
                <a:ea typeface="Times New Roman"/>
                <a:cs typeface="Times New Roman"/>
                <a:sym typeface="Times New Roman"/>
              </a:rPr>
              <a:t>What is Variable Transformation and when it should be used? </a:t>
            </a:r>
            <a:endParaRPr sz="2000">
              <a:latin typeface="Times New Roman"/>
              <a:ea typeface="Times New Roman"/>
              <a:cs typeface="Times New Roman"/>
              <a:sym typeface="Times New Roman"/>
            </a:endParaRPr>
          </a:p>
          <a:p>
            <a:pPr indent="0" lvl="1" marL="457200" rtl="0" algn="l">
              <a:lnSpc>
                <a:spcPct val="90000"/>
              </a:lnSpc>
              <a:spcBef>
                <a:spcPts val="500"/>
              </a:spcBef>
              <a:spcAft>
                <a:spcPts val="0"/>
              </a:spcAft>
              <a:buClr>
                <a:schemeClr val="dk1"/>
              </a:buClr>
              <a:buSzPts val="2000"/>
              <a:buNone/>
            </a:pPr>
            <a:r>
              <a:rPr lang="en-IN" sz="2000">
                <a:latin typeface="Times New Roman"/>
                <a:ea typeface="Times New Roman"/>
                <a:cs typeface="Times New Roman"/>
                <a:sym typeface="Times New Roman"/>
              </a:rPr>
              <a:t>What are the common methods of variable transformation ? </a:t>
            </a:r>
            <a:endParaRPr/>
          </a:p>
          <a:p>
            <a:pPr indent="0" lvl="1" marL="457200" rtl="0" algn="l">
              <a:lnSpc>
                <a:spcPct val="90000"/>
              </a:lnSpc>
              <a:spcBef>
                <a:spcPts val="500"/>
              </a:spcBef>
              <a:spcAft>
                <a:spcPts val="0"/>
              </a:spcAft>
              <a:buClr>
                <a:schemeClr val="dk1"/>
              </a:buClr>
              <a:buSzPts val="2000"/>
              <a:buNone/>
            </a:pPr>
            <a:r>
              <a:rPr lang="en-IN" sz="2000">
                <a:latin typeface="Times New Roman"/>
                <a:ea typeface="Times New Roman"/>
                <a:cs typeface="Times New Roman"/>
                <a:sym typeface="Times New Roman"/>
              </a:rPr>
              <a:t>What is feature variable creation and its benefits ?</a:t>
            </a:r>
            <a:endParaRPr sz="16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
        <p:nvSpPr>
          <p:cNvPr id="302" name="Google Shape;302;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g14395e3db17_0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09" name="Google Shape;309;g14395e3db17_0_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lnSpcReduction="10000"/>
          </a:bodyPr>
          <a:lstStyle/>
          <a:p>
            <a:pPr indent="0" lvl="0" marL="0" rtl="0" algn="l">
              <a:spcBef>
                <a:spcPts val="1000"/>
              </a:spcBef>
              <a:spcAft>
                <a:spcPts val="0"/>
              </a:spcAft>
              <a:buNone/>
            </a:pPr>
            <a:r>
              <a:rPr lang="en-IN"/>
              <a:t>Independent </a:t>
            </a:r>
            <a:endParaRPr/>
          </a:p>
          <a:p>
            <a:pPr indent="0" lvl="0" marL="0" rtl="0" algn="l">
              <a:spcBef>
                <a:spcPts val="1000"/>
              </a:spcBef>
              <a:spcAft>
                <a:spcPts val="0"/>
              </a:spcAft>
              <a:buNone/>
            </a:pPr>
            <a:r>
              <a:rPr lang="en-IN"/>
              <a:t>Dependant variable</a:t>
            </a:r>
            <a:endParaRPr/>
          </a:p>
          <a:p>
            <a:pPr indent="0" lvl="0" marL="0" rtl="0" algn="l">
              <a:spcBef>
                <a:spcPts val="1000"/>
              </a:spcBef>
              <a:spcAft>
                <a:spcPts val="0"/>
              </a:spcAft>
              <a:buNone/>
            </a:pPr>
            <a:r>
              <a:rPr lang="en-IN"/>
              <a:t>fields(rows)</a:t>
            </a:r>
            <a:endParaRPr/>
          </a:p>
          <a:p>
            <a:pPr indent="0" lvl="0" marL="0" rtl="0" algn="l">
              <a:spcBef>
                <a:spcPts val="1000"/>
              </a:spcBef>
              <a:spcAft>
                <a:spcPts val="0"/>
              </a:spcAft>
              <a:buNone/>
            </a:pPr>
            <a:r>
              <a:rPr b="1" lang="en-IN"/>
              <a:t>Predict: Target :(Non Covid/ Covid)</a:t>
            </a:r>
            <a:endParaRPr b="1"/>
          </a:p>
          <a:p>
            <a:pPr indent="0" lvl="0" marL="0" rtl="0" algn="l">
              <a:spcBef>
                <a:spcPts val="1000"/>
              </a:spcBef>
              <a:spcAft>
                <a:spcPts val="0"/>
              </a:spcAft>
              <a:buNone/>
            </a:pPr>
            <a:r>
              <a:rPr b="1" lang="en-IN"/>
              <a:t>No of field depending</a:t>
            </a:r>
            <a:endParaRPr b="1"/>
          </a:p>
          <a:p>
            <a:pPr indent="0" lvl="0" marL="0" rtl="0" algn="l">
              <a:spcBef>
                <a:spcPts val="1000"/>
              </a:spcBef>
              <a:spcAft>
                <a:spcPts val="0"/>
              </a:spcAft>
              <a:buNone/>
            </a:pPr>
            <a:r>
              <a:rPr b="1" lang="en-IN"/>
              <a:t>Target- Dependant</a:t>
            </a:r>
            <a:endParaRPr b="1"/>
          </a:p>
          <a:p>
            <a:pPr indent="0" lvl="0" marL="0" rtl="0" algn="l">
              <a:spcBef>
                <a:spcPts val="1000"/>
              </a:spcBef>
              <a:spcAft>
                <a:spcPts val="0"/>
              </a:spcAft>
              <a:buNone/>
            </a:pPr>
            <a:r>
              <a:rPr b="1" lang="en-IN"/>
              <a:t>Predictors- Independent variables</a:t>
            </a:r>
            <a:endParaRPr b="1"/>
          </a:p>
          <a:p>
            <a:pPr indent="0" lvl="0" marL="0" rtl="0" algn="l">
              <a:spcBef>
                <a:spcPts val="1000"/>
              </a:spcBef>
              <a:spcAft>
                <a:spcPts val="0"/>
              </a:spcAft>
              <a:buNone/>
            </a:pPr>
            <a:r>
              <a:rPr b="1" lang="en-IN"/>
              <a:t>Medical test(Xrays /ct </a:t>
            </a:r>
            <a:r>
              <a:rPr b="1" lang="en-IN"/>
              <a:t>scans/ mucus ….)</a:t>
            </a:r>
            <a:endParaRPr b="1"/>
          </a:p>
          <a:p>
            <a:pPr indent="0" lvl="0" marL="0" rtl="0" algn="l">
              <a:spcBef>
                <a:spcPts val="1000"/>
              </a:spcBef>
              <a:spcAft>
                <a:spcPts val="0"/>
              </a:spcAft>
              <a:buNone/>
            </a:pPr>
            <a:r>
              <a:t/>
            </a:r>
            <a:endParaRPr/>
          </a:p>
        </p:txBody>
      </p:sp>
      <p:sp>
        <p:nvSpPr>
          <p:cNvPr id="310" name="Google Shape;310;g14395e3db17_0_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14"/>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Steps of Data Exploration and Preparation</a:t>
            </a:r>
            <a:br>
              <a:rPr b="1" lang="en-IN"/>
            </a:br>
            <a:endParaRPr b="1"/>
          </a:p>
        </p:txBody>
      </p:sp>
      <p:sp>
        <p:nvSpPr>
          <p:cNvPr id="316" name="Google Shape;316;p14"/>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b="1" lang="en-IN">
                <a:latin typeface="Times New Roman"/>
                <a:ea typeface="Times New Roman"/>
                <a:cs typeface="Times New Roman"/>
                <a:sym typeface="Times New Roman"/>
              </a:rPr>
              <a:t>Variable Identification</a:t>
            </a:r>
            <a:endParaRPr/>
          </a:p>
          <a:p>
            <a:pPr indent="-228600" lvl="0" marL="228600" rtl="0" algn="l">
              <a:lnSpc>
                <a:spcPct val="90000"/>
              </a:lnSpc>
              <a:spcBef>
                <a:spcPts val="1000"/>
              </a:spcBef>
              <a:spcAft>
                <a:spcPts val="0"/>
              </a:spcAft>
              <a:buClr>
                <a:schemeClr val="dk1"/>
              </a:buClr>
              <a:buSzPts val="2800"/>
              <a:buChar char="•"/>
            </a:pPr>
            <a:r>
              <a:rPr b="1" lang="en-IN">
                <a:latin typeface="Times New Roman"/>
                <a:ea typeface="Times New Roman"/>
                <a:cs typeface="Times New Roman"/>
                <a:sym typeface="Times New Roman"/>
              </a:rPr>
              <a:t>Univariate Analysis</a:t>
            </a:r>
            <a:endParaRPr/>
          </a:p>
          <a:p>
            <a:pPr indent="-228600" lvl="0" marL="228600" rtl="0" algn="l">
              <a:lnSpc>
                <a:spcPct val="90000"/>
              </a:lnSpc>
              <a:spcBef>
                <a:spcPts val="1000"/>
              </a:spcBef>
              <a:spcAft>
                <a:spcPts val="0"/>
              </a:spcAft>
              <a:buClr>
                <a:schemeClr val="dk1"/>
              </a:buClr>
              <a:buSzPts val="2800"/>
              <a:buChar char="•"/>
            </a:pPr>
            <a:r>
              <a:rPr b="1" lang="en-IN">
                <a:latin typeface="Times New Roman"/>
                <a:ea typeface="Times New Roman"/>
                <a:cs typeface="Times New Roman"/>
                <a:sym typeface="Times New Roman"/>
              </a:rPr>
              <a:t>Bivariate Analysis</a:t>
            </a:r>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
        <p:nvSpPr>
          <p:cNvPr id="317" name="Google Shape;317;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15"/>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Variable Identification</a:t>
            </a:r>
            <a:endParaRPr b="1"/>
          </a:p>
        </p:txBody>
      </p:sp>
      <p:sp>
        <p:nvSpPr>
          <p:cNvPr id="323" name="Google Shape;323;p15"/>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First, identify </a:t>
            </a:r>
            <a:r>
              <a:rPr b="1" lang="en-IN" sz="2400">
                <a:latin typeface="Times New Roman"/>
                <a:ea typeface="Times New Roman"/>
                <a:cs typeface="Times New Roman"/>
                <a:sym typeface="Times New Roman"/>
              </a:rPr>
              <a:t>Predictor</a:t>
            </a:r>
            <a:r>
              <a:rPr lang="en-IN" sz="2400">
                <a:latin typeface="Times New Roman"/>
                <a:ea typeface="Times New Roman"/>
                <a:cs typeface="Times New Roman"/>
                <a:sym typeface="Times New Roman"/>
              </a:rPr>
              <a:t> (Input) and </a:t>
            </a:r>
            <a:r>
              <a:rPr b="1" lang="en-IN" sz="2400">
                <a:latin typeface="Times New Roman"/>
                <a:ea typeface="Times New Roman"/>
                <a:cs typeface="Times New Roman"/>
                <a:sym typeface="Times New Roman"/>
              </a:rPr>
              <a:t>Target</a:t>
            </a:r>
            <a:r>
              <a:rPr lang="en-IN" sz="2400">
                <a:latin typeface="Times New Roman"/>
                <a:ea typeface="Times New Roman"/>
                <a:cs typeface="Times New Roman"/>
                <a:sym typeface="Times New Roman"/>
              </a:rPr>
              <a:t> (output) variables. Next, identify the data type and category of the variables.</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Let’s understand this step more clearly by taking an example.</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Example:- Suppose, we want to predict, whether the students will play cricket or not (refer below data set). Here you need to identify predictor variables, target variable, data type of variables and category of variables.</a:t>
            </a:r>
            <a:endParaRPr sz="2400">
              <a:latin typeface="Times New Roman"/>
              <a:ea typeface="Times New Roman"/>
              <a:cs typeface="Times New Roman"/>
              <a:sym typeface="Times New Roman"/>
            </a:endParaRPr>
          </a:p>
        </p:txBody>
      </p:sp>
      <p:sp>
        <p:nvSpPr>
          <p:cNvPr id="324" name="Google Shape;324;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graphicFrame>
        <p:nvGraphicFramePr>
          <p:cNvPr id="325" name="Google Shape;325;p15"/>
          <p:cNvGraphicFramePr/>
          <p:nvPr/>
        </p:nvGraphicFramePr>
        <p:xfrm>
          <a:off x="633483" y="3773170"/>
          <a:ext cx="3000000" cy="3000000"/>
        </p:xfrm>
        <a:graphic>
          <a:graphicData uri="http://schemas.openxmlformats.org/drawingml/2006/table">
            <a:tbl>
              <a:tblPr>
                <a:noFill/>
                <a:tableStyleId>{255E82BF-944E-4FB3-ADAB-E21506A65C23}</a:tableStyleId>
              </a:tblPr>
              <a:tblGrid>
                <a:gridCol w="1455600"/>
                <a:gridCol w="1455600"/>
                <a:gridCol w="1455600"/>
                <a:gridCol w="1455600"/>
                <a:gridCol w="1455600"/>
                <a:gridCol w="1455600"/>
                <a:gridCol w="1455600"/>
              </a:tblGrid>
              <a:tr h="228600">
                <a:tc>
                  <a:txBody>
                    <a:bodyPr/>
                    <a:lstStyle/>
                    <a:p>
                      <a:pPr indent="0" lvl="0" marL="0" marR="0" rtl="0" algn="r">
                        <a:spcBef>
                          <a:spcPts val="0"/>
                        </a:spcBef>
                        <a:spcAft>
                          <a:spcPts val="0"/>
                        </a:spcAft>
                        <a:buNone/>
                      </a:pPr>
                      <a:r>
                        <a:rPr b="1" lang="en-IN" sz="1800" u="none" cap="none" strike="noStrike"/>
                        <a:t>Sno</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1" lang="en-IN" sz="1800" u="none" cap="none" strike="noStrike"/>
                        <a:t>Student_Id</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1" lang="en-IN" sz="1800" u="none" cap="none" strike="noStrike"/>
                        <a:t>Gender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1" lang="en-IN" sz="1800" u="none" cap="none" strike="noStrike"/>
                        <a:t>Prev_Exam_Marks</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1" lang="en-IN" sz="1800" u="none" cap="none" strike="noStrike"/>
                        <a:t>Height(cm)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1" lang="en-IN" sz="1800" u="none" cap="none" strike="noStrike"/>
                        <a:t>Weight(kg)</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1" lang="en-IN" sz="1800" u="none" cap="none" strike="noStrike"/>
                        <a:t>Play_Cricket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28600">
                <a:tc>
                  <a:txBody>
                    <a:bodyPr/>
                    <a:lstStyle/>
                    <a:p>
                      <a:pPr indent="0" lvl="0" marL="0" marR="0" rtl="0" algn="r">
                        <a:spcBef>
                          <a:spcPts val="0"/>
                        </a:spcBef>
                        <a:spcAft>
                          <a:spcPts val="0"/>
                        </a:spcAft>
                        <a:buNone/>
                      </a:pPr>
                      <a:r>
                        <a:rPr lang="en-IN" sz="1800" u="none" cap="none" strike="noStrike"/>
                        <a:t>1</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u="none" cap="none" strike="noStrike"/>
                        <a:t>S001</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u="none" cap="none" strike="noStrike"/>
                        <a:t>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u="none" cap="none" strike="noStrike"/>
                        <a:t>65</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u="none" cap="none" strike="noStrike"/>
                        <a:t>178</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u="none" cap="none" strike="noStrike"/>
                        <a:t>61</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u="none" cap="none" strike="noStrike"/>
                        <a:t>1</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r>
              <a:tr h="228600">
                <a:tc>
                  <a:txBody>
                    <a:bodyPr/>
                    <a:lstStyle/>
                    <a:p>
                      <a:pPr indent="0" lvl="0" marL="0" marR="0" rtl="0" algn="r">
                        <a:spcBef>
                          <a:spcPts val="0"/>
                        </a:spcBef>
                        <a:spcAft>
                          <a:spcPts val="0"/>
                        </a:spcAft>
                        <a:buNone/>
                      </a:pPr>
                      <a:r>
                        <a:rPr lang="en-IN" sz="1800" u="none" cap="none" strike="noStrike"/>
                        <a:t>2</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IN" sz="1800" u="none" cap="none" strike="noStrike"/>
                        <a:t>S002</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IN" sz="1800" u="none" cap="none" strike="noStrike"/>
                        <a:t>F</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IN" sz="1800" u="none" cap="none" strike="noStrike"/>
                        <a:t>75</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IN" sz="1800" u="none" cap="none" strike="noStrike"/>
                        <a:t>174</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IN" sz="1800" u="none" cap="none" strike="noStrike"/>
                        <a:t>56</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IN" sz="1800" u="none" cap="none" strike="noStrike"/>
                        <a:t>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28600">
                <a:tc>
                  <a:txBody>
                    <a:bodyPr/>
                    <a:lstStyle/>
                    <a:p>
                      <a:pPr indent="0" lvl="0" marL="0" marR="0" rtl="0" algn="r">
                        <a:spcBef>
                          <a:spcPts val="0"/>
                        </a:spcBef>
                        <a:spcAft>
                          <a:spcPts val="0"/>
                        </a:spcAft>
                        <a:buNone/>
                      </a:pPr>
                      <a:r>
                        <a:rPr lang="en-IN" sz="1800" u="none" cap="none" strike="noStrike"/>
                        <a:t>3</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u="none" cap="none" strike="noStrike"/>
                        <a:t>S003</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u="none" cap="none" strike="noStrike"/>
                        <a:t>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u="none" cap="none" strike="noStrike"/>
                        <a:t>45</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u="none" cap="none" strike="noStrike"/>
                        <a:t>163</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u="none" cap="none" strike="noStrike"/>
                        <a:t>62</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u="none" cap="none" strike="noStrike"/>
                        <a:t>1</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r>
              <a:tr h="228600">
                <a:tc>
                  <a:txBody>
                    <a:bodyPr/>
                    <a:lstStyle/>
                    <a:p>
                      <a:pPr indent="0" lvl="0" marL="0" marR="0" rtl="0" algn="r">
                        <a:spcBef>
                          <a:spcPts val="0"/>
                        </a:spcBef>
                        <a:spcAft>
                          <a:spcPts val="0"/>
                        </a:spcAft>
                        <a:buNone/>
                      </a:pPr>
                      <a:r>
                        <a:rPr lang="en-IN" sz="1800" u="none" cap="none" strike="noStrike"/>
                        <a:t>4</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IN" sz="1800" u="none" cap="none" strike="noStrike"/>
                        <a:t>S004</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IN" sz="1800" u="none" cap="none" strike="noStrike"/>
                        <a:t>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IN" sz="1800" u="none" cap="none" strike="noStrike"/>
                        <a:t>57</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IN" sz="1800" u="none" cap="none" strike="noStrike"/>
                        <a:t>175</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IN" sz="1800" u="none" cap="none" strike="noStrike"/>
                        <a:t>70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IN" sz="1800" u="none" cap="none" strike="noStrike"/>
                        <a:t>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28600">
                <a:tc>
                  <a:txBody>
                    <a:bodyPr/>
                    <a:lstStyle/>
                    <a:p>
                      <a:pPr indent="0" lvl="0" marL="0" marR="0" rtl="0" algn="r">
                        <a:spcBef>
                          <a:spcPts val="0"/>
                        </a:spcBef>
                        <a:spcAft>
                          <a:spcPts val="0"/>
                        </a:spcAft>
                        <a:buNone/>
                      </a:pPr>
                      <a:r>
                        <a:rPr lang="en-IN" sz="1800" u="none" cap="none" strike="noStrike"/>
                        <a:t>5</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u="none" cap="none" strike="noStrike"/>
                        <a:t>S005</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u="none" cap="none" strike="noStrike"/>
                        <a:t>F</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u="none" cap="none" strike="noStrike"/>
                        <a:t>59</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u="none" cap="none" strike="noStrike"/>
                        <a:t>164</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u="none" cap="none" strike="noStrike"/>
                        <a:t>67</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u="none" cap="none" strike="noStrike"/>
                        <a:t>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r>
            </a:tbl>
          </a:graphicData>
        </a:graphic>
      </p:graphicFrame>
      <p:sp>
        <p:nvSpPr>
          <p:cNvPr id="326" name="Google Shape;326;p15"/>
          <p:cNvSpPr/>
          <p:nvPr/>
        </p:nvSpPr>
        <p:spPr>
          <a:xfrm>
            <a:off x="633483" y="3557886"/>
            <a:ext cx="65" cy="430887"/>
          </a:xfrm>
          <a:prstGeom prst="rect">
            <a:avLst/>
          </a:prstGeom>
          <a:solidFill>
            <a:srgbClr val="FFFFFF"/>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Courier New"/>
              <a:buNone/>
            </a:pPr>
            <a:br>
              <a:rPr b="0" i="0" lang="en-IN" sz="1000" u="none" cap="none" strike="noStrike">
                <a:solidFill>
                  <a:srgbClr val="000000"/>
                </a:solidFill>
                <a:latin typeface="Courier New"/>
                <a:ea typeface="Courier New"/>
                <a:cs typeface="Courier New"/>
                <a:sym typeface="Courier New"/>
              </a:rPr>
            </a:b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16"/>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Variable Identification</a:t>
            </a:r>
            <a:endParaRPr b="1"/>
          </a:p>
        </p:txBody>
      </p:sp>
      <p:sp>
        <p:nvSpPr>
          <p:cNvPr id="332" name="Google Shape;332;p16"/>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Below, the variables have been defined in different category:</a:t>
            </a:r>
            <a:endParaRPr/>
          </a:p>
          <a:p>
            <a:pPr indent="-228600" lvl="0" marL="228600" rtl="0" algn="l">
              <a:lnSpc>
                <a:spcPct val="90000"/>
              </a:lnSpc>
              <a:spcBef>
                <a:spcPts val="1000"/>
              </a:spcBef>
              <a:spcAft>
                <a:spcPts val="0"/>
              </a:spcAft>
              <a:buClr>
                <a:schemeClr val="dk1"/>
              </a:buClr>
              <a:buSzPts val="2400"/>
              <a:buChar char="•"/>
            </a:pPr>
            <a:r>
              <a:rPr lang="en-IN" sz="2400" u="sng">
                <a:latin typeface="Times New Roman"/>
                <a:ea typeface="Times New Roman"/>
                <a:cs typeface="Times New Roman"/>
                <a:sym typeface="Times New Roman"/>
              </a:rPr>
              <a:t>Type of Variable:</a:t>
            </a:r>
            <a:r>
              <a:rPr lang="en-IN" sz="2400">
                <a:latin typeface="Times New Roman"/>
                <a:ea typeface="Times New Roman"/>
                <a:cs typeface="Times New Roman"/>
                <a:sym typeface="Times New Roman"/>
              </a:rPr>
              <a:t> </a:t>
            </a:r>
            <a:endParaRPr/>
          </a:p>
          <a:p>
            <a:pPr indent="0" lvl="0" marL="0" rtl="0" algn="l">
              <a:lnSpc>
                <a:spcPct val="90000"/>
              </a:lnSpc>
              <a:spcBef>
                <a:spcPts val="1000"/>
              </a:spcBef>
              <a:spcAft>
                <a:spcPts val="0"/>
              </a:spcAft>
              <a:buClr>
                <a:schemeClr val="dk1"/>
              </a:buClr>
              <a:buSzPts val="2400"/>
              <a:buNone/>
            </a:pPr>
            <a:r>
              <a:rPr lang="en-IN" sz="2400">
                <a:latin typeface="Times New Roman"/>
                <a:ea typeface="Times New Roman"/>
                <a:cs typeface="Times New Roman"/>
                <a:sym typeface="Times New Roman"/>
              </a:rPr>
              <a:t>	</a:t>
            </a:r>
            <a:r>
              <a:rPr b="1" lang="en-IN" sz="2400">
                <a:latin typeface="Times New Roman"/>
                <a:ea typeface="Times New Roman"/>
                <a:cs typeface="Times New Roman"/>
                <a:sym typeface="Times New Roman"/>
              </a:rPr>
              <a:t>Predictor Variable</a:t>
            </a:r>
            <a:r>
              <a:rPr lang="en-IN" sz="2400">
                <a:latin typeface="Times New Roman"/>
                <a:ea typeface="Times New Roman"/>
                <a:cs typeface="Times New Roman"/>
                <a:sym typeface="Times New Roman"/>
              </a:rPr>
              <a:t>: </a:t>
            </a:r>
            <a:r>
              <a:rPr b="1" lang="en-IN" sz="2400">
                <a:latin typeface="Times New Roman"/>
                <a:ea typeface="Times New Roman"/>
                <a:cs typeface="Times New Roman"/>
                <a:sym typeface="Times New Roman"/>
              </a:rPr>
              <a:t>Gender</a:t>
            </a:r>
            <a:r>
              <a:rPr lang="en-IN" sz="2400">
                <a:latin typeface="Times New Roman"/>
                <a:ea typeface="Times New Roman"/>
                <a:cs typeface="Times New Roman"/>
                <a:sym typeface="Times New Roman"/>
              </a:rPr>
              <a:t>, </a:t>
            </a:r>
            <a:r>
              <a:rPr b="1" lang="en-IN" sz="2400">
                <a:latin typeface="Times New Roman"/>
                <a:ea typeface="Times New Roman"/>
                <a:cs typeface="Times New Roman"/>
                <a:sym typeface="Times New Roman"/>
              </a:rPr>
              <a:t>Prev_Exam_Marks</a:t>
            </a:r>
            <a:r>
              <a:rPr lang="en-IN" sz="2400">
                <a:latin typeface="Times New Roman"/>
                <a:ea typeface="Times New Roman"/>
                <a:cs typeface="Times New Roman"/>
                <a:sym typeface="Times New Roman"/>
              </a:rPr>
              <a:t>, </a:t>
            </a:r>
            <a:r>
              <a:rPr b="1" lang="en-IN" sz="2400">
                <a:latin typeface="Times New Roman"/>
                <a:ea typeface="Times New Roman"/>
                <a:cs typeface="Times New Roman"/>
                <a:sym typeface="Times New Roman"/>
              </a:rPr>
              <a:t>Height(cm)</a:t>
            </a:r>
            <a:r>
              <a:rPr lang="en-IN" sz="2400">
                <a:latin typeface="Times New Roman"/>
                <a:ea typeface="Times New Roman"/>
                <a:cs typeface="Times New Roman"/>
                <a:sym typeface="Times New Roman"/>
              </a:rPr>
              <a:t>, </a:t>
            </a:r>
            <a:r>
              <a:rPr b="1" lang="en-IN" sz="2400">
                <a:latin typeface="Times New Roman"/>
                <a:ea typeface="Times New Roman"/>
                <a:cs typeface="Times New Roman"/>
                <a:sym typeface="Times New Roman"/>
              </a:rPr>
              <a:t>Weight(kg)</a:t>
            </a:r>
            <a:endParaRPr/>
          </a:p>
          <a:p>
            <a:pPr indent="0" lvl="0" marL="0" rtl="0" algn="l">
              <a:lnSpc>
                <a:spcPct val="90000"/>
              </a:lnSpc>
              <a:spcBef>
                <a:spcPts val="1000"/>
              </a:spcBef>
              <a:spcAft>
                <a:spcPts val="0"/>
              </a:spcAft>
              <a:buClr>
                <a:schemeClr val="dk1"/>
              </a:buClr>
              <a:buSzPts val="2400"/>
              <a:buNone/>
            </a:pPr>
            <a:r>
              <a:rPr b="1" lang="en-IN" sz="2400">
                <a:latin typeface="Times New Roman"/>
                <a:ea typeface="Times New Roman"/>
                <a:cs typeface="Times New Roman"/>
                <a:sym typeface="Times New Roman"/>
              </a:rPr>
              <a:t>	Target Variable: Play_Cricket</a:t>
            </a:r>
            <a:endParaRPr/>
          </a:p>
          <a:p>
            <a:pPr indent="0" lvl="0" marL="0" rtl="0" algn="l">
              <a:lnSpc>
                <a:spcPct val="90000"/>
              </a:lnSpc>
              <a:spcBef>
                <a:spcPts val="1000"/>
              </a:spcBef>
              <a:spcAft>
                <a:spcPts val="0"/>
              </a:spcAft>
              <a:buClr>
                <a:schemeClr val="dk1"/>
              </a:buClr>
              <a:buSzPts val="2400"/>
              <a:buNone/>
            </a:pPr>
            <a:r>
              <a:t/>
            </a:r>
            <a:endParaRPr sz="2400" u="sng">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u="sng">
                <a:latin typeface="Times New Roman"/>
                <a:ea typeface="Times New Roman"/>
                <a:cs typeface="Times New Roman"/>
                <a:sym typeface="Times New Roman"/>
              </a:rPr>
              <a:t>Data Type :</a:t>
            </a:r>
            <a:endParaRPr/>
          </a:p>
          <a:p>
            <a:pPr indent="0" lvl="0" marL="0" rtl="0" algn="l">
              <a:lnSpc>
                <a:spcPct val="90000"/>
              </a:lnSpc>
              <a:spcBef>
                <a:spcPts val="1000"/>
              </a:spcBef>
              <a:spcAft>
                <a:spcPts val="0"/>
              </a:spcAft>
              <a:buClr>
                <a:schemeClr val="dk1"/>
              </a:buClr>
              <a:buSzPts val="2400"/>
              <a:buNone/>
            </a:pPr>
            <a:r>
              <a:rPr lang="en-IN" sz="2400">
                <a:latin typeface="Times New Roman"/>
                <a:ea typeface="Times New Roman"/>
                <a:cs typeface="Times New Roman"/>
                <a:sym typeface="Times New Roman"/>
              </a:rPr>
              <a:t>	</a:t>
            </a:r>
            <a:r>
              <a:rPr b="1" lang="en-IN" sz="2400">
                <a:latin typeface="Times New Roman"/>
                <a:ea typeface="Times New Roman"/>
                <a:cs typeface="Times New Roman"/>
                <a:sym typeface="Times New Roman"/>
              </a:rPr>
              <a:t>Character</a:t>
            </a:r>
            <a:r>
              <a:rPr lang="en-IN" sz="2400">
                <a:latin typeface="Times New Roman"/>
                <a:ea typeface="Times New Roman"/>
                <a:cs typeface="Times New Roman"/>
                <a:sym typeface="Times New Roman"/>
              </a:rPr>
              <a:t>: </a:t>
            </a:r>
            <a:r>
              <a:rPr b="1" lang="en-IN" sz="2400">
                <a:latin typeface="Times New Roman"/>
                <a:ea typeface="Times New Roman"/>
                <a:cs typeface="Times New Roman"/>
                <a:sym typeface="Times New Roman"/>
              </a:rPr>
              <a:t>Student_id, Gender </a:t>
            </a:r>
            <a:endParaRPr b="1"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rPr b="1" lang="en-IN" sz="2400">
                <a:latin typeface="Times New Roman"/>
                <a:ea typeface="Times New Roman"/>
                <a:cs typeface="Times New Roman"/>
                <a:sym typeface="Times New Roman"/>
              </a:rPr>
              <a:t>	Numeric: Prev_Exam_Marks</a:t>
            </a:r>
            <a:r>
              <a:rPr lang="en-IN" sz="2400">
                <a:latin typeface="Times New Roman"/>
                <a:ea typeface="Times New Roman"/>
                <a:cs typeface="Times New Roman"/>
                <a:sym typeface="Times New Roman"/>
              </a:rPr>
              <a:t>, </a:t>
            </a:r>
            <a:r>
              <a:rPr b="1" lang="en-IN" sz="2400">
                <a:latin typeface="Times New Roman"/>
                <a:ea typeface="Times New Roman"/>
                <a:cs typeface="Times New Roman"/>
                <a:sym typeface="Times New Roman"/>
              </a:rPr>
              <a:t>Height(cm)</a:t>
            </a:r>
            <a:r>
              <a:rPr lang="en-IN" sz="2400">
                <a:latin typeface="Times New Roman"/>
                <a:ea typeface="Times New Roman"/>
                <a:cs typeface="Times New Roman"/>
                <a:sym typeface="Times New Roman"/>
              </a:rPr>
              <a:t>, </a:t>
            </a:r>
            <a:r>
              <a:rPr b="1" lang="en-IN" sz="2400">
                <a:latin typeface="Times New Roman"/>
                <a:ea typeface="Times New Roman"/>
                <a:cs typeface="Times New Roman"/>
                <a:sym typeface="Times New Roman"/>
              </a:rPr>
              <a:t>Weight(kg) ,Play_Cricket</a:t>
            </a:r>
            <a:endParaRPr b="1"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u="sng">
                <a:latin typeface="Times New Roman"/>
                <a:ea typeface="Times New Roman"/>
                <a:cs typeface="Times New Roman"/>
                <a:sym typeface="Times New Roman"/>
              </a:rPr>
              <a:t>Variable Category:</a:t>
            </a:r>
            <a:endParaRPr/>
          </a:p>
          <a:p>
            <a:pPr indent="0" lvl="0" marL="0" rtl="0" algn="l">
              <a:lnSpc>
                <a:spcPct val="90000"/>
              </a:lnSpc>
              <a:spcBef>
                <a:spcPts val="1000"/>
              </a:spcBef>
              <a:spcAft>
                <a:spcPts val="0"/>
              </a:spcAft>
              <a:buClr>
                <a:schemeClr val="dk1"/>
              </a:buClr>
              <a:buSzPts val="2400"/>
              <a:buNone/>
            </a:pPr>
            <a:r>
              <a:rPr lang="en-IN" sz="2400">
                <a:latin typeface="Times New Roman"/>
                <a:ea typeface="Times New Roman"/>
                <a:cs typeface="Times New Roman"/>
                <a:sym typeface="Times New Roman"/>
              </a:rPr>
              <a:t>	</a:t>
            </a:r>
            <a:r>
              <a:rPr b="1" lang="en-IN" sz="2400">
                <a:latin typeface="Times New Roman"/>
                <a:ea typeface="Times New Roman"/>
                <a:cs typeface="Times New Roman"/>
                <a:sym typeface="Times New Roman"/>
              </a:rPr>
              <a:t>Categorical(Discrete)</a:t>
            </a:r>
            <a:r>
              <a:rPr lang="en-IN" sz="2400">
                <a:latin typeface="Times New Roman"/>
                <a:ea typeface="Times New Roman"/>
                <a:cs typeface="Times New Roman"/>
                <a:sym typeface="Times New Roman"/>
              </a:rPr>
              <a:t>:</a:t>
            </a:r>
            <a:r>
              <a:rPr b="1" lang="en-IN" sz="2400">
                <a:latin typeface="Times New Roman"/>
                <a:ea typeface="Times New Roman"/>
                <a:cs typeface="Times New Roman"/>
                <a:sym typeface="Times New Roman"/>
              </a:rPr>
              <a:t> Gender(M/F) ,Play_Cricket(0/1)</a:t>
            </a:r>
            <a:endParaRPr/>
          </a:p>
          <a:p>
            <a:pPr indent="0" lvl="0" marL="0" rtl="0" algn="l">
              <a:lnSpc>
                <a:spcPct val="90000"/>
              </a:lnSpc>
              <a:spcBef>
                <a:spcPts val="1000"/>
              </a:spcBef>
              <a:spcAft>
                <a:spcPts val="0"/>
              </a:spcAft>
              <a:buClr>
                <a:schemeClr val="dk1"/>
              </a:buClr>
              <a:buSzPts val="2400"/>
              <a:buNone/>
            </a:pPr>
            <a:r>
              <a:rPr b="1" lang="en-IN" sz="2400">
                <a:latin typeface="Times New Roman"/>
                <a:ea typeface="Times New Roman"/>
                <a:cs typeface="Times New Roman"/>
                <a:sym typeface="Times New Roman"/>
              </a:rPr>
              <a:t>	Continuous: Prev_Exam_Marks</a:t>
            </a:r>
            <a:r>
              <a:rPr lang="en-IN" sz="2400">
                <a:latin typeface="Times New Roman"/>
                <a:ea typeface="Times New Roman"/>
                <a:cs typeface="Times New Roman"/>
                <a:sym typeface="Times New Roman"/>
              </a:rPr>
              <a:t>, </a:t>
            </a:r>
            <a:r>
              <a:rPr b="1" lang="en-IN" sz="2400">
                <a:latin typeface="Times New Roman"/>
                <a:ea typeface="Times New Roman"/>
                <a:cs typeface="Times New Roman"/>
                <a:sym typeface="Times New Roman"/>
              </a:rPr>
              <a:t>Height(cm)</a:t>
            </a:r>
            <a:r>
              <a:rPr lang="en-IN" sz="2400">
                <a:latin typeface="Times New Roman"/>
                <a:ea typeface="Times New Roman"/>
                <a:cs typeface="Times New Roman"/>
                <a:sym typeface="Times New Roman"/>
              </a:rPr>
              <a:t>, </a:t>
            </a:r>
            <a:r>
              <a:rPr b="1" lang="en-IN" sz="2400">
                <a:latin typeface="Times New Roman"/>
                <a:ea typeface="Times New Roman"/>
                <a:cs typeface="Times New Roman"/>
                <a:sym typeface="Times New Roman"/>
              </a:rPr>
              <a:t>Weight(kg)</a:t>
            </a:r>
            <a:endParaRPr b="1"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
        <p:nvSpPr>
          <p:cNvPr id="333" name="Google Shape;333;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334" name="Google Shape;334;p16"/>
          <p:cNvSpPr/>
          <p:nvPr/>
        </p:nvSpPr>
        <p:spPr>
          <a:xfrm>
            <a:off x="633483" y="3557886"/>
            <a:ext cx="65" cy="430887"/>
          </a:xfrm>
          <a:prstGeom prst="rect">
            <a:avLst/>
          </a:prstGeom>
          <a:solidFill>
            <a:srgbClr val="FFFFFF"/>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Courier New"/>
              <a:buNone/>
            </a:pPr>
            <a:br>
              <a:rPr b="0" i="0" lang="en-IN" sz="1000" u="none" cap="none" strike="noStrike">
                <a:solidFill>
                  <a:srgbClr val="000000"/>
                </a:solidFill>
                <a:latin typeface="Courier New"/>
                <a:ea typeface="Courier New"/>
                <a:cs typeface="Courier New"/>
                <a:sym typeface="Courier New"/>
              </a:rPr>
            </a:b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17"/>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Uni-variate Analysis</a:t>
            </a:r>
            <a:endParaRPr b="1"/>
          </a:p>
        </p:txBody>
      </p:sp>
      <p:sp>
        <p:nvSpPr>
          <p:cNvPr id="340" name="Google Shape;340;p17"/>
          <p:cNvSpPr txBox="1"/>
          <p:nvPr>
            <p:ph idx="1" type="body"/>
          </p:nvPr>
        </p:nvSpPr>
        <p:spPr>
          <a:xfrm>
            <a:off x="438149" y="1050878"/>
            <a:ext cx="11367407" cy="578489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At this stage, we explore variables one by one. Method to perform uni-variate analysis will depend on whether the variable type is categorical or continuous. </a:t>
            </a:r>
            <a:endParaRPr sz="2400">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b="1"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b="1" lang="en-IN" sz="2400">
                <a:latin typeface="Times New Roman"/>
                <a:ea typeface="Times New Roman"/>
                <a:cs typeface="Times New Roman"/>
                <a:sym typeface="Times New Roman"/>
              </a:rPr>
              <a:t>Continuous Variables:-</a:t>
            </a:r>
            <a:r>
              <a:rPr lang="en-IN" sz="2400">
                <a:latin typeface="Times New Roman"/>
                <a:ea typeface="Times New Roman"/>
                <a:cs typeface="Times New Roman"/>
                <a:sym typeface="Times New Roman"/>
              </a:rPr>
              <a:t> In case of continuous variables, we need to understand the central tendency and spread of the variable. These are measured using various statistical metrics visualization methods as shown below:</a:t>
            </a:r>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
        <p:nvSpPr>
          <p:cNvPr id="341" name="Google Shape;341;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graphicFrame>
        <p:nvGraphicFramePr>
          <p:cNvPr id="342" name="Google Shape;342;p17"/>
          <p:cNvGraphicFramePr/>
          <p:nvPr/>
        </p:nvGraphicFramePr>
        <p:xfrm>
          <a:off x="2032000" y="4136390"/>
          <a:ext cx="3000000" cy="3000000"/>
        </p:xfrm>
        <a:graphic>
          <a:graphicData uri="http://schemas.openxmlformats.org/drawingml/2006/table">
            <a:tbl>
              <a:tblPr bandRow="1" firstRow="1">
                <a:noFill/>
                <a:tableStyleId>{ACE4CAB5-504B-48C4-96CE-06F9AC22155F}</a:tableStyleId>
              </a:tblPr>
              <a:tblGrid>
                <a:gridCol w="2709325"/>
                <a:gridCol w="2709325"/>
                <a:gridCol w="2709325"/>
              </a:tblGrid>
              <a:tr h="228600">
                <a:tc>
                  <a:txBody>
                    <a:bodyPr/>
                    <a:lstStyle/>
                    <a:p>
                      <a:pPr indent="0" lvl="0" marL="0" marR="0" rtl="0" algn="l">
                        <a:spcBef>
                          <a:spcPts val="0"/>
                        </a:spcBef>
                        <a:spcAft>
                          <a:spcPts val="0"/>
                        </a:spcAft>
                        <a:buNone/>
                      </a:pPr>
                      <a:r>
                        <a:rPr lang="en-IN" sz="1800" u="none" cap="none" strike="noStrike"/>
                        <a:t>Central Tendency</a:t>
                      </a:r>
                      <a:endParaRPr sz="1800"/>
                    </a:p>
                  </a:txBody>
                  <a:tcPr marT="45725" marB="45725" marR="91450" marL="91450"/>
                </a:tc>
                <a:tc>
                  <a:txBody>
                    <a:bodyPr/>
                    <a:lstStyle/>
                    <a:p>
                      <a:pPr indent="0" lvl="0" marL="0" marR="0" rtl="0" algn="l">
                        <a:spcBef>
                          <a:spcPts val="0"/>
                        </a:spcBef>
                        <a:spcAft>
                          <a:spcPts val="0"/>
                        </a:spcAft>
                        <a:buNone/>
                      </a:pPr>
                      <a:r>
                        <a:rPr lang="en-IN" sz="1800"/>
                        <a:t>Measure of Dispersion</a:t>
                      </a:r>
                      <a:endParaRPr sz="1800"/>
                    </a:p>
                  </a:txBody>
                  <a:tcPr marT="45725" marB="45725" marR="91450" marL="91450"/>
                </a:tc>
                <a:tc>
                  <a:txBody>
                    <a:bodyPr/>
                    <a:lstStyle/>
                    <a:p>
                      <a:pPr indent="0" lvl="0" marL="0" marR="0" rtl="0" algn="l">
                        <a:spcBef>
                          <a:spcPts val="0"/>
                        </a:spcBef>
                        <a:spcAft>
                          <a:spcPts val="0"/>
                        </a:spcAft>
                        <a:buNone/>
                      </a:pPr>
                      <a:r>
                        <a:rPr lang="en-IN" sz="1800"/>
                        <a:t>Visualization Methods</a:t>
                      </a:r>
                      <a:endParaRPr sz="1800"/>
                    </a:p>
                  </a:txBody>
                  <a:tcPr marT="45725" marB="45725" marR="91450" marL="91450"/>
                </a:tc>
              </a:tr>
              <a:tr h="370850">
                <a:tc>
                  <a:txBody>
                    <a:bodyPr/>
                    <a:lstStyle/>
                    <a:p>
                      <a:pPr indent="0" lvl="0" marL="0" marR="0" rtl="0" algn="l">
                        <a:spcBef>
                          <a:spcPts val="0"/>
                        </a:spcBef>
                        <a:spcAft>
                          <a:spcPts val="0"/>
                        </a:spcAft>
                        <a:buNone/>
                      </a:pPr>
                      <a:r>
                        <a:rPr lang="en-IN" sz="1800"/>
                        <a:t>Mean</a:t>
                      </a:r>
                      <a:endParaRPr sz="1800"/>
                    </a:p>
                  </a:txBody>
                  <a:tcPr marT="45725" marB="45725" marR="91450" marL="91450"/>
                </a:tc>
                <a:tc>
                  <a:txBody>
                    <a:bodyPr/>
                    <a:lstStyle/>
                    <a:p>
                      <a:pPr indent="0" lvl="0" marL="0" marR="0" rtl="0" algn="l">
                        <a:spcBef>
                          <a:spcPts val="0"/>
                        </a:spcBef>
                        <a:spcAft>
                          <a:spcPts val="0"/>
                        </a:spcAft>
                        <a:buNone/>
                      </a:pPr>
                      <a:r>
                        <a:rPr lang="en-IN" sz="1800"/>
                        <a:t>Range</a:t>
                      </a:r>
                      <a:endParaRPr sz="1800"/>
                    </a:p>
                  </a:txBody>
                  <a:tcPr marT="45725" marB="45725" marR="91450" marL="91450"/>
                </a:tc>
                <a:tc>
                  <a:txBody>
                    <a:bodyPr/>
                    <a:lstStyle/>
                    <a:p>
                      <a:pPr indent="0" lvl="0" marL="0" marR="0" rtl="0" algn="l">
                        <a:spcBef>
                          <a:spcPts val="0"/>
                        </a:spcBef>
                        <a:spcAft>
                          <a:spcPts val="0"/>
                        </a:spcAft>
                        <a:buNone/>
                      </a:pPr>
                      <a:r>
                        <a:rPr lang="en-IN" sz="1800"/>
                        <a:t>Histogram</a:t>
                      </a:r>
                      <a:endParaRPr sz="1800"/>
                    </a:p>
                  </a:txBody>
                  <a:tcPr marT="45725" marB="45725" marR="91450" marL="91450"/>
                </a:tc>
              </a:tr>
              <a:tr h="370850">
                <a:tc>
                  <a:txBody>
                    <a:bodyPr/>
                    <a:lstStyle/>
                    <a:p>
                      <a:pPr indent="0" lvl="0" marL="0" marR="0" rtl="0" algn="l">
                        <a:spcBef>
                          <a:spcPts val="0"/>
                        </a:spcBef>
                        <a:spcAft>
                          <a:spcPts val="0"/>
                        </a:spcAft>
                        <a:buNone/>
                      </a:pPr>
                      <a:r>
                        <a:rPr lang="en-IN" sz="1800"/>
                        <a:t>Median</a:t>
                      </a:r>
                      <a:endParaRPr sz="1800"/>
                    </a:p>
                  </a:txBody>
                  <a:tcPr marT="45725" marB="45725" marR="91450" marL="91450"/>
                </a:tc>
                <a:tc>
                  <a:txBody>
                    <a:bodyPr/>
                    <a:lstStyle/>
                    <a:p>
                      <a:pPr indent="0" lvl="0" marL="0" marR="0" rtl="0" algn="l">
                        <a:spcBef>
                          <a:spcPts val="0"/>
                        </a:spcBef>
                        <a:spcAft>
                          <a:spcPts val="0"/>
                        </a:spcAft>
                        <a:buNone/>
                      </a:pPr>
                      <a:r>
                        <a:rPr lang="en-IN" sz="1800"/>
                        <a:t>Quartile</a:t>
                      </a:r>
                      <a:endParaRPr sz="1800"/>
                    </a:p>
                  </a:txBody>
                  <a:tcPr marT="45725" marB="45725" marR="91450" marL="91450"/>
                </a:tc>
                <a:tc>
                  <a:txBody>
                    <a:bodyPr/>
                    <a:lstStyle/>
                    <a:p>
                      <a:pPr indent="0" lvl="0" marL="0" marR="0" rtl="0" algn="l">
                        <a:spcBef>
                          <a:spcPts val="0"/>
                        </a:spcBef>
                        <a:spcAft>
                          <a:spcPts val="0"/>
                        </a:spcAft>
                        <a:buNone/>
                      </a:pPr>
                      <a:r>
                        <a:rPr lang="en-IN" sz="1800"/>
                        <a:t>Box-plot</a:t>
                      </a:r>
                      <a:endParaRPr sz="1800"/>
                    </a:p>
                  </a:txBody>
                  <a:tcPr marT="45725" marB="45725" marR="91450" marL="91450"/>
                </a:tc>
              </a:tr>
              <a:tr h="370850">
                <a:tc>
                  <a:txBody>
                    <a:bodyPr/>
                    <a:lstStyle/>
                    <a:p>
                      <a:pPr indent="0" lvl="0" marL="0" marR="0" rtl="0" algn="l">
                        <a:spcBef>
                          <a:spcPts val="0"/>
                        </a:spcBef>
                        <a:spcAft>
                          <a:spcPts val="0"/>
                        </a:spcAft>
                        <a:buNone/>
                      </a:pPr>
                      <a:r>
                        <a:rPr lang="en-IN" sz="1800"/>
                        <a:t>Mode</a:t>
                      </a:r>
                      <a:endParaRPr sz="1800"/>
                    </a:p>
                  </a:txBody>
                  <a:tcPr marT="45725" marB="45725" marR="91450" marL="91450"/>
                </a:tc>
                <a:tc>
                  <a:txBody>
                    <a:bodyPr/>
                    <a:lstStyle/>
                    <a:p>
                      <a:pPr indent="0" lvl="0" marL="0" marR="0" rtl="0" algn="l">
                        <a:spcBef>
                          <a:spcPts val="0"/>
                        </a:spcBef>
                        <a:spcAft>
                          <a:spcPts val="0"/>
                        </a:spcAft>
                        <a:buNone/>
                      </a:pPr>
                      <a:r>
                        <a:rPr lang="en-IN" sz="1800"/>
                        <a:t>Variance</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IN" sz="1800"/>
                        <a:t>Min</a:t>
                      </a:r>
                      <a:endParaRPr sz="1800"/>
                    </a:p>
                  </a:txBody>
                  <a:tcPr marT="45725" marB="45725" marR="91450" marL="91450"/>
                </a:tc>
                <a:tc>
                  <a:txBody>
                    <a:bodyPr/>
                    <a:lstStyle/>
                    <a:p>
                      <a:pPr indent="0" lvl="0" marL="0" marR="0" rtl="0" algn="l">
                        <a:spcBef>
                          <a:spcPts val="0"/>
                        </a:spcBef>
                        <a:spcAft>
                          <a:spcPts val="0"/>
                        </a:spcAft>
                        <a:buNone/>
                      </a:pPr>
                      <a:r>
                        <a:rPr lang="en-IN" sz="1800"/>
                        <a:t>Standard Deviation</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IN" sz="1800"/>
                        <a:t>Max</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C00000"/>
              </a:buClr>
              <a:buSzPts val="6000"/>
              <a:buFont typeface="Times New Roman"/>
              <a:buNone/>
            </a:pPr>
            <a:r>
              <a:rPr b="1" lang="en-IN" sz="6000">
                <a:solidFill>
                  <a:srgbClr val="C00000"/>
                </a:solidFill>
                <a:latin typeface="Times New Roman"/>
                <a:ea typeface="Times New Roman"/>
                <a:cs typeface="Times New Roman"/>
                <a:sym typeface="Times New Roman"/>
              </a:rPr>
              <a:t>Course Outcomes</a:t>
            </a:r>
            <a:endParaRPr b="1" sz="6000"/>
          </a:p>
        </p:txBody>
      </p:sp>
      <p:sp>
        <p:nvSpPr>
          <p:cNvPr id="196" name="Google Shape;19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grpSp>
        <p:nvGrpSpPr>
          <p:cNvPr id="197" name="Google Shape;197;p2"/>
          <p:cNvGrpSpPr/>
          <p:nvPr/>
        </p:nvGrpSpPr>
        <p:grpSpPr>
          <a:xfrm>
            <a:off x="1294671" y="1351128"/>
            <a:ext cx="10292276" cy="4825835"/>
            <a:chOff x="456472" y="0"/>
            <a:chExt cx="10292276" cy="4825835"/>
          </a:xfrm>
        </p:grpSpPr>
        <p:sp>
          <p:nvSpPr>
            <p:cNvPr id="198" name="Google Shape;198;p2"/>
            <p:cNvSpPr/>
            <p:nvPr/>
          </p:nvSpPr>
          <p:spPr>
            <a:xfrm>
              <a:off x="2382335" y="0"/>
              <a:ext cx="4825835" cy="4825835"/>
            </a:xfrm>
            <a:prstGeom prst="triangle">
              <a:avLst>
                <a:gd fmla="val 50000" name="adj"/>
              </a:avLst>
            </a:prstGeom>
            <a:solidFill>
              <a:schemeClr val="accen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
            <p:cNvSpPr/>
            <p:nvPr/>
          </p:nvSpPr>
          <p:spPr>
            <a:xfrm>
              <a:off x="456472" y="289887"/>
              <a:ext cx="3913964" cy="641873"/>
            </a:xfrm>
            <a:prstGeom prst="roundRect">
              <a:avLst>
                <a:gd fmla="val 16667" name="adj"/>
              </a:avLst>
            </a:prstGeom>
            <a:solidFill>
              <a:schemeClr val="lt1">
                <a:alpha val="89803"/>
              </a:schemeClr>
            </a:solidFill>
            <a:ln cap="flat" cmpd="sng" w="12700">
              <a:solidFill>
                <a:schemeClr val="accen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
            <p:cNvSpPr txBox="1"/>
            <p:nvPr/>
          </p:nvSpPr>
          <p:spPr>
            <a:xfrm>
              <a:off x="456472" y="289887"/>
              <a:ext cx="3913964" cy="641873"/>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None/>
              </a:pPr>
              <a:r>
                <a:rPr b="0" lang="en-IN" sz="1400">
                  <a:solidFill>
                    <a:schemeClr val="dk1"/>
                  </a:solidFill>
                  <a:latin typeface="Times New Roman"/>
                  <a:ea typeface="Times New Roman"/>
                  <a:cs typeface="Times New Roman"/>
                  <a:sym typeface="Times New Roman"/>
                </a:rPr>
                <a:t>CO-1:Apply the basic concept of Machine learning and statistics learning to deal with real-life Problems.</a:t>
              </a:r>
              <a:endParaRPr b="0" sz="1400">
                <a:solidFill>
                  <a:schemeClr val="dk1"/>
                </a:solidFill>
                <a:latin typeface="Times New Roman"/>
                <a:ea typeface="Times New Roman"/>
                <a:cs typeface="Times New Roman"/>
                <a:sym typeface="Times New Roman"/>
              </a:endParaRPr>
            </a:p>
          </p:txBody>
        </p:sp>
        <p:sp>
          <p:nvSpPr>
            <p:cNvPr id="201" name="Google Shape;201;p2"/>
            <p:cNvSpPr/>
            <p:nvPr/>
          </p:nvSpPr>
          <p:spPr>
            <a:xfrm>
              <a:off x="1459070" y="970890"/>
              <a:ext cx="3920394" cy="641873"/>
            </a:xfrm>
            <a:prstGeom prst="roundRect">
              <a:avLst>
                <a:gd fmla="val 16667" name="adj"/>
              </a:avLst>
            </a:prstGeom>
            <a:solidFill>
              <a:schemeClr val="lt1">
                <a:alpha val="89803"/>
              </a:schemeClr>
            </a:solidFill>
            <a:ln cap="flat" cmpd="sng" w="12700">
              <a:solidFill>
                <a:srgbClr val="D7785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
            <p:cNvSpPr txBox="1"/>
            <p:nvPr/>
          </p:nvSpPr>
          <p:spPr>
            <a:xfrm>
              <a:off x="1459070" y="970890"/>
              <a:ext cx="3920394" cy="641873"/>
            </a:xfrm>
            <a:prstGeom prst="rect">
              <a:avLst/>
            </a:prstGeom>
            <a:noFill/>
            <a:ln>
              <a:noFill/>
            </a:ln>
          </p:spPr>
          <p:txBody>
            <a:bodyPr anchorCtr="0" anchor="ctr" bIns="45700" lIns="45700" spcFirstLastPara="1" rIns="45700" wrap="square" tIns="45700">
              <a:noAutofit/>
            </a:bodyPr>
            <a:lstStyle/>
            <a:p>
              <a:pPr indent="0" lvl="0" marL="0" marR="0" rtl="0" algn="l">
                <a:lnSpc>
                  <a:spcPct val="90000"/>
                </a:lnSpc>
                <a:spcBef>
                  <a:spcPts val="0"/>
                </a:spcBef>
                <a:spcAft>
                  <a:spcPts val="0"/>
                </a:spcAft>
                <a:buNone/>
              </a:pPr>
              <a:r>
                <a:rPr b="1" lang="en-IN" sz="1200">
                  <a:solidFill>
                    <a:schemeClr val="dk1"/>
                  </a:solidFill>
                  <a:latin typeface="Times New Roman"/>
                  <a:ea typeface="Times New Roman"/>
                  <a:cs typeface="Times New Roman"/>
                  <a:sym typeface="Times New Roman"/>
                </a:rPr>
                <a:t>CO-2: </a:t>
              </a:r>
              <a:r>
                <a:rPr lang="en-IN" sz="1200">
                  <a:solidFill>
                    <a:schemeClr val="dk1"/>
                  </a:solidFill>
                  <a:latin typeface="Calibri"/>
                  <a:ea typeface="Calibri"/>
                  <a:cs typeface="Calibri"/>
                  <a:sym typeface="Calibri"/>
                </a:rPr>
                <a:t>Understand different machine learning algorithms, as well as underlying theories the behind them.</a:t>
              </a:r>
              <a:endParaRPr b="1" sz="1200">
                <a:solidFill>
                  <a:schemeClr val="dk1"/>
                </a:solidFill>
                <a:latin typeface="Times New Roman"/>
                <a:ea typeface="Times New Roman"/>
                <a:cs typeface="Times New Roman"/>
                <a:sym typeface="Times New Roman"/>
              </a:endParaRPr>
            </a:p>
          </p:txBody>
        </p:sp>
        <p:sp>
          <p:nvSpPr>
            <p:cNvPr id="203" name="Google Shape;203;p2"/>
            <p:cNvSpPr/>
            <p:nvPr/>
          </p:nvSpPr>
          <p:spPr>
            <a:xfrm>
              <a:off x="3336785" y="1727158"/>
              <a:ext cx="4005527" cy="641873"/>
            </a:xfrm>
            <a:prstGeom prst="roundRect">
              <a:avLst>
                <a:gd fmla="val 16667" name="adj"/>
              </a:avLst>
            </a:prstGeom>
            <a:solidFill>
              <a:schemeClr val="lt1">
                <a:alpha val="89803"/>
              </a:schemeClr>
            </a:solidFill>
            <a:ln cap="flat" cmpd="sng" w="12700">
              <a:solidFill>
                <a:srgbClr val="C47F6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
            <p:cNvSpPr txBox="1"/>
            <p:nvPr/>
          </p:nvSpPr>
          <p:spPr>
            <a:xfrm>
              <a:off x="3336785" y="1727158"/>
              <a:ext cx="4005527" cy="641873"/>
            </a:xfrm>
            <a:prstGeom prst="rect">
              <a:avLst/>
            </a:prstGeom>
            <a:noFill/>
            <a:ln>
              <a:noFill/>
            </a:ln>
          </p:spPr>
          <p:txBody>
            <a:bodyPr anchorCtr="0" anchor="ctr" bIns="45700" lIns="45700" spcFirstLastPara="1" rIns="45700" wrap="square" tIns="45700">
              <a:noAutofit/>
            </a:bodyPr>
            <a:lstStyle/>
            <a:p>
              <a:pPr indent="0" lvl="0" marL="0" marR="0" rtl="0" algn="l">
                <a:lnSpc>
                  <a:spcPct val="90000"/>
                </a:lnSpc>
                <a:spcBef>
                  <a:spcPts val="0"/>
                </a:spcBef>
                <a:spcAft>
                  <a:spcPts val="0"/>
                </a:spcAft>
                <a:buNone/>
              </a:pPr>
              <a:r>
                <a:rPr b="1" lang="en-IN" sz="1200">
                  <a:solidFill>
                    <a:schemeClr val="dk1"/>
                  </a:solidFill>
                  <a:latin typeface="Calibri"/>
                  <a:ea typeface="Calibri"/>
                  <a:cs typeface="Calibri"/>
                  <a:sym typeface="Calibri"/>
                </a:rPr>
                <a:t>CO-3: </a:t>
              </a:r>
              <a:r>
                <a:rPr lang="en-IN" sz="1200">
                  <a:solidFill>
                    <a:schemeClr val="dk1"/>
                  </a:solidFill>
                  <a:latin typeface="Calibri"/>
                  <a:ea typeface="Calibri"/>
                  <a:cs typeface="Calibri"/>
                  <a:sym typeface="Calibri"/>
                </a:rPr>
                <a:t>Select and apply the appropriate machine learning algorithm to solve problems of moderate complexity</a:t>
              </a:r>
              <a:endParaRPr b="1" sz="1200">
                <a:solidFill>
                  <a:schemeClr val="dk1"/>
                </a:solidFill>
                <a:latin typeface="Calibri"/>
                <a:ea typeface="Calibri"/>
                <a:cs typeface="Calibri"/>
                <a:sym typeface="Calibri"/>
              </a:endParaRPr>
            </a:p>
          </p:txBody>
        </p:sp>
        <p:sp>
          <p:nvSpPr>
            <p:cNvPr id="205" name="Google Shape;205;p2"/>
            <p:cNvSpPr/>
            <p:nvPr/>
          </p:nvSpPr>
          <p:spPr>
            <a:xfrm>
              <a:off x="5430751" y="2500591"/>
              <a:ext cx="4005527" cy="641873"/>
            </a:xfrm>
            <a:prstGeom prst="roundRect">
              <a:avLst>
                <a:gd fmla="val 16667" name="adj"/>
              </a:avLst>
            </a:prstGeom>
            <a:solidFill>
              <a:schemeClr val="lt1">
                <a:alpha val="89803"/>
              </a:schemeClr>
            </a:solidFill>
            <a:ln cap="flat" cmpd="sng" w="12700">
              <a:solidFill>
                <a:srgbClr val="B38E8A"/>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
            <p:cNvSpPr txBox="1"/>
            <p:nvPr/>
          </p:nvSpPr>
          <p:spPr>
            <a:xfrm>
              <a:off x="5430751" y="2500591"/>
              <a:ext cx="4005527" cy="641873"/>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None/>
              </a:pPr>
              <a:r>
                <a:rPr b="1" lang="en-IN" sz="1800">
                  <a:solidFill>
                    <a:schemeClr val="dk1"/>
                  </a:solidFill>
                  <a:latin typeface="Times New Roman"/>
                  <a:ea typeface="Times New Roman"/>
                  <a:cs typeface="Times New Roman"/>
                  <a:sym typeface="Times New Roman"/>
                </a:rPr>
                <a:t>CO-4: </a:t>
              </a:r>
              <a:r>
                <a:rPr lang="en-IN" sz="1800">
                  <a:solidFill>
                    <a:schemeClr val="dk1"/>
                  </a:solidFill>
                  <a:latin typeface="Calibri"/>
                  <a:ea typeface="Calibri"/>
                  <a:cs typeface="Calibri"/>
                  <a:sym typeface="Calibri"/>
                </a:rPr>
                <a:t>Interpret and evaluate models generated from data.</a:t>
              </a:r>
              <a:endParaRPr b="1" sz="1800">
                <a:solidFill>
                  <a:schemeClr val="dk1"/>
                </a:solidFill>
                <a:latin typeface="Times New Roman"/>
                <a:ea typeface="Times New Roman"/>
                <a:cs typeface="Times New Roman"/>
                <a:sym typeface="Times New Roman"/>
              </a:endParaRPr>
            </a:p>
          </p:txBody>
        </p:sp>
        <p:sp>
          <p:nvSpPr>
            <p:cNvPr id="207" name="Google Shape;207;p2"/>
            <p:cNvSpPr/>
            <p:nvPr/>
          </p:nvSpPr>
          <p:spPr>
            <a:xfrm>
              <a:off x="6743221" y="3308233"/>
              <a:ext cx="4005527" cy="886915"/>
            </a:xfrm>
            <a:prstGeom prst="roundRect">
              <a:avLst>
                <a:gd fmla="val 16667" name="adj"/>
              </a:avLst>
            </a:prstGeom>
            <a:solidFill>
              <a:schemeClr val="lt1">
                <a:alpha val="89803"/>
              </a:schemeClr>
            </a:solidFill>
            <a:ln cap="flat" cmpd="sng" w="12700">
              <a:solidFill>
                <a:srgbClr val="A4A4A4"/>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
            <p:cNvSpPr txBox="1"/>
            <p:nvPr/>
          </p:nvSpPr>
          <p:spPr>
            <a:xfrm>
              <a:off x="6743221" y="3308233"/>
              <a:ext cx="4005527" cy="886915"/>
            </a:xfrm>
            <a:prstGeom prst="rect">
              <a:avLst/>
            </a:prstGeom>
            <a:noFill/>
            <a:ln>
              <a:noFill/>
            </a:ln>
          </p:spPr>
          <p:txBody>
            <a:bodyPr anchorCtr="0" anchor="ctr" bIns="41900" lIns="41900" spcFirstLastPara="1" rIns="41900" wrap="square" tIns="41900">
              <a:noAutofit/>
            </a:bodyPr>
            <a:lstStyle/>
            <a:p>
              <a:pPr indent="0" lvl="0" marL="0" marR="0" rtl="0" algn="l">
                <a:lnSpc>
                  <a:spcPct val="90000"/>
                </a:lnSpc>
                <a:spcBef>
                  <a:spcPts val="0"/>
                </a:spcBef>
                <a:spcAft>
                  <a:spcPts val="0"/>
                </a:spcAft>
                <a:buNone/>
              </a:pPr>
              <a:r>
                <a:rPr b="1" lang="en-IN" sz="1050">
                  <a:solidFill>
                    <a:schemeClr val="dk1"/>
                  </a:solidFill>
                  <a:latin typeface="Times"/>
                  <a:ea typeface="Times"/>
                  <a:cs typeface="Times"/>
                  <a:sym typeface="Times"/>
                </a:rPr>
                <a:t>CO-5</a:t>
              </a:r>
              <a:r>
                <a:rPr b="1" lang="en-IN" sz="1400">
                  <a:solidFill>
                    <a:schemeClr val="dk1"/>
                  </a:solidFill>
                  <a:latin typeface="Times"/>
                  <a:ea typeface="Times"/>
                  <a:cs typeface="Times"/>
                  <a:sym typeface="Times"/>
                </a:rPr>
                <a:t>: </a:t>
              </a:r>
              <a:r>
                <a:rPr lang="en-IN" sz="1400">
                  <a:solidFill>
                    <a:schemeClr val="dk1"/>
                  </a:solidFill>
                  <a:latin typeface="Times"/>
                  <a:ea typeface="Times"/>
                  <a:cs typeface="Times"/>
                  <a:sym typeface="Times"/>
                </a:rPr>
                <a:t>Optimize the models learned and report on the expected accuracy that can be attained by applying the algorithms to a real-world problem</a:t>
              </a:r>
              <a:r>
                <a:rPr lang="en-IN" sz="3600">
                  <a:solidFill>
                    <a:schemeClr val="dk1"/>
                  </a:solidFill>
                  <a:latin typeface="Times"/>
                  <a:ea typeface="Times"/>
                  <a:cs typeface="Times"/>
                  <a:sym typeface="Times"/>
                </a:rPr>
                <a:t>.</a:t>
              </a:r>
              <a:endParaRPr b="1" sz="3600">
                <a:solidFill>
                  <a:schemeClr val="dk1"/>
                </a:solidFill>
                <a:latin typeface="Times"/>
                <a:ea typeface="Times"/>
                <a:cs typeface="Times"/>
                <a:sym typeface="Times"/>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18"/>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Uni-variate Analysis</a:t>
            </a:r>
            <a:endParaRPr b="1"/>
          </a:p>
        </p:txBody>
      </p:sp>
      <p:graphicFrame>
        <p:nvGraphicFramePr>
          <p:cNvPr id="348" name="Google Shape;348;p18"/>
          <p:cNvGraphicFramePr/>
          <p:nvPr/>
        </p:nvGraphicFramePr>
        <p:xfrm>
          <a:off x="1187355" y="3155315"/>
          <a:ext cx="3000000" cy="3000000"/>
        </p:xfrm>
        <a:graphic>
          <a:graphicData uri="http://schemas.openxmlformats.org/drawingml/2006/table">
            <a:tbl>
              <a:tblPr>
                <a:noFill/>
                <a:tableStyleId>{255E82BF-944E-4FB3-ADAB-E21506A65C23}</a:tableStyleId>
              </a:tblPr>
              <a:tblGrid>
                <a:gridCol w="1589600"/>
                <a:gridCol w="1589600"/>
                <a:gridCol w="1589600"/>
                <a:gridCol w="1589600"/>
                <a:gridCol w="1589600"/>
                <a:gridCol w="1589600"/>
              </a:tblGrid>
              <a:tr h="521050">
                <a:tc>
                  <a:txBody>
                    <a:bodyPr/>
                    <a:lstStyle/>
                    <a:p>
                      <a:pPr indent="0" lvl="0" marL="0" marR="0" rtl="0" algn="l">
                        <a:spcBef>
                          <a:spcPts val="0"/>
                        </a:spcBef>
                        <a:spcAft>
                          <a:spcPts val="0"/>
                        </a:spcAft>
                        <a:buNone/>
                      </a:pPr>
                      <a:r>
                        <a:t/>
                      </a:r>
                      <a:endParaRPr sz="1800"/>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b="1" lang="en-IN" sz="1800"/>
                        <a:t>Sno</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b="1" lang="en-IN" sz="1800"/>
                        <a:t>Prev_Exam_Marks</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b="1" lang="en-IN" sz="1800"/>
                        <a:t>Height(cm)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b="1" lang="en-IN" sz="1800"/>
                        <a:t>Weight(kg)</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b="1" lang="en-IN" sz="1800"/>
                        <a:t>Play_Cricket</a:t>
                      </a:r>
                      <a:endParaRPr/>
                    </a:p>
                  </a:txBody>
                  <a:tcPr marT="45725" marB="45725" marR="91450" marL="91450" anchor="ctr">
                    <a:lnL cap="flat" cmpd="sng" w="9525">
                      <a:solidFill>
                        <a:srgbClr val="000000">
                          <a:alpha val="0"/>
                        </a:srgbClr>
                      </a:solidFill>
                      <a:prstDash val="solid"/>
                      <a:round/>
                      <a:headEnd len="sm" w="sm" type="none"/>
                      <a:tailEnd len="sm" w="sm" type="none"/>
                    </a:lnL>
                  </a:tcPr>
                </a:tc>
              </a:tr>
              <a:tr h="297750">
                <a:tc>
                  <a:txBody>
                    <a:bodyPr/>
                    <a:lstStyle/>
                    <a:p>
                      <a:pPr indent="0" lvl="0" marL="0" marR="0" rtl="0" algn="r">
                        <a:spcBef>
                          <a:spcPts val="0"/>
                        </a:spcBef>
                        <a:spcAft>
                          <a:spcPts val="0"/>
                        </a:spcAft>
                        <a:buNone/>
                      </a:pPr>
                      <a:r>
                        <a:rPr b="1" lang="en-IN" sz="1800"/>
                        <a:t>count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a:t>5.000000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a:t>5.000000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a:t>5.00000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a:t>5.000000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a:t>5.000000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B cap="flat" cmpd="sng" w="9525">
                      <a:solidFill>
                        <a:srgbClr val="000000">
                          <a:alpha val="0"/>
                        </a:srgbClr>
                      </a:solidFill>
                      <a:prstDash val="solid"/>
                      <a:round/>
                      <a:headEnd len="sm" w="sm" type="none"/>
                      <a:tailEnd len="sm" w="sm" type="none"/>
                    </a:lnB>
                    <a:solidFill>
                      <a:srgbClr val="F5F5F5"/>
                    </a:solidFill>
                  </a:tcPr>
                </a:tc>
              </a:tr>
              <a:tr h="297750">
                <a:tc>
                  <a:txBody>
                    <a:bodyPr/>
                    <a:lstStyle/>
                    <a:p>
                      <a:pPr indent="0" lvl="0" marL="0" marR="0" rtl="0" algn="r">
                        <a:spcBef>
                          <a:spcPts val="0"/>
                        </a:spcBef>
                        <a:spcAft>
                          <a:spcPts val="0"/>
                        </a:spcAft>
                        <a:buNone/>
                      </a:pPr>
                      <a:r>
                        <a:rPr b="1" lang="en-IN" sz="1800"/>
                        <a:t>mean</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en-IN" sz="1800"/>
                        <a:t>3.000000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en-IN" sz="1800"/>
                        <a:t>60.200000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en-IN" sz="1800"/>
                        <a:t>170.80000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en-IN" sz="1800"/>
                        <a:t>63.200000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en-IN" sz="1800"/>
                        <a:t>0.400000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297750">
                <a:tc>
                  <a:txBody>
                    <a:bodyPr/>
                    <a:lstStyle/>
                    <a:p>
                      <a:pPr indent="0" lvl="0" marL="0" marR="0" rtl="0" algn="r">
                        <a:spcBef>
                          <a:spcPts val="0"/>
                        </a:spcBef>
                        <a:spcAft>
                          <a:spcPts val="0"/>
                        </a:spcAft>
                        <a:buNone/>
                      </a:pPr>
                      <a:r>
                        <a:rPr b="1" lang="en-IN" sz="1800"/>
                        <a:t>std</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a:t>1.581139</a:t>
                      </a:r>
                      <a:endParaRPr sz="1800"/>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a:t>11.009087</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a:t>6.83374</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a:t>5.449771</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a:t>0.547723</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r>
              <a:tr h="297750">
                <a:tc>
                  <a:txBody>
                    <a:bodyPr/>
                    <a:lstStyle/>
                    <a:p>
                      <a:pPr indent="0" lvl="0" marL="0" marR="0" rtl="0" algn="r">
                        <a:spcBef>
                          <a:spcPts val="0"/>
                        </a:spcBef>
                        <a:spcAft>
                          <a:spcPts val="0"/>
                        </a:spcAft>
                        <a:buNone/>
                      </a:pPr>
                      <a:r>
                        <a:rPr b="1" lang="en-IN" sz="1800"/>
                        <a:t>min</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en-IN" sz="1800"/>
                        <a:t>1.000000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en-IN" sz="1800"/>
                        <a:t>45.000000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en-IN" sz="1800"/>
                        <a:t>163.00000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en-IN" sz="1800"/>
                        <a:t>56.000000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en-IN" sz="1800"/>
                        <a:t>0.000000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297750">
                <a:tc>
                  <a:txBody>
                    <a:bodyPr/>
                    <a:lstStyle/>
                    <a:p>
                      <a:pPr indent="0" lvl="0" marL="0" marR="0" rtl="0" algn="r">
                        <a:spcBef>
                          <a:spcPts val="0"/>
                        </a:spcBef>
                        <a:spcAft>
                          <a:spcPts val="0"/>
                        </a:spcAft>
                        <a:buNone/>
                      </a:pPr>
                      <a:r>
                        <a:rPr b="1" lang="en-IN" sz="1800"/>
                        <a:t>25%</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a:t>2.000000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a:t>57.000000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a:t>164.00000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a:t>61.000000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a:t>0.000000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r>
              <a:tr h="297750">
                <a:tc>
                  <a:txBody>
                    <a:bodyPr/>
                    <a:lstStyle/>
                    <a:p>
                      <a:pPr indent="0" lvl="0" marL="0" marR="0" rtl="0" algn="r">
                        <a:spcBef>
                          <a:spcPts val="0"/>
                        </a:spcBef>
                        <a:spcAft>
                          <a:spcPts val="0"/>
                        </a:spcAft>
                        <a:buNone/>
                      </a:pPr>
                      <a:r>
                        <a:rPr b="1" lang="en-IN" sz="1800"/>
                        <a:t>50%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en-IN" sz="1800"/>
                        <a:t>3.000000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en-IN" sz="1800"/>
                        <a:t>59.000000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en-IN" sz="1800"/>
                        <a:t>174.00000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en-IN" sz="1800"/>
                        <a:t>62.000000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en-IN" sz="1800"/>
                        <a:t>0.000000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297750">
                <a:tc>
                  <a:txBody>
                    <a:bodyPr/>
                    <a:lstStyle/>
                    <a:p>
                      <a:pPr indent="0" lvl="0" marL="0" marR="0" rtl="0" algn="r">
                        <a:spcBef>
                          <a:spcPts val="0"/>
                        </a:spcBef>
                        <a:spcAft>
                          <a:spcPts val="0"/>
                        </a:spcAft>
                        <a:buNone/>
                      </a:pPr>
                      <a:r>
                        <a:rPr b="1" lang="en-IN" sz="1800"/>
                        <a:t>75%</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a:t>4.000000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a:t>65.000000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a:t>175.00000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a:t>67.000000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c>
                  <a:txBody>
                    <a:bodyPr/>
                    <a:lstStyle/>
                    <a:p>
                      <a:pPr indent="0" lvl="0" marL="0" marR="0" rtl="0" algn="r">
                        <a:spcBef>
                          <a:spcPts val="0"/>
                        </a:spcBef>
                        <a:spcAft>
                          <a:spcPts val="0"/>
                        </a:spcAft>
                        <a:buNone/>
                      </a:pPr>
                      <a:r>
                        <a:rPr lang="en-IN" sz="1800"/>
                        <a:t>1.000000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5F5"/>
                    </a:solidFill>
                  </a:tcPr>
                </a:tc>
              </a:tr>
              <a:tr h="297750">
                <a:tc>
                  <a:txBody>
                    <a:bodyPr/>
                    <a:lstStyle/>
                    <a:p>
                      <a:pPr indent="0" lvl="0" marL="0" marR="0" rtl="0" algn="r">
                        <a:spcBef>
                          <a:spcPts val="0"/>
                        </a:spcBef>
                        <a:spcAft>
                          <a:spcPts val="0"/>
                        </a:spcAft>
                        <a:buNone/>
                      </a:pPr>
                      <a:r>
                        <a:rPr b="1" lang="en-IN" sz="1800"/>
                        <a:t>max</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en-IN" sz="1800"/>
                        <a:t>5.000000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en-IN" sz="1800"/>
                        <a:t>75.000000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en-IN" sz="1800"/>
                        <a:t>178.00000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en-IN" sz="1800"/>
                        <a:t>70.000000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en-IN" sz="1800"/>
                        <a:t>1.000000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bl>
          </a:graphicData>
        </a:graphic>
      </p:graphicFrame>
      <p:sp>
        <p:nvSpPr>
          <p:cNvPr id="349" name="Google Shape;349;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350" name="Google Shape;350;p18"/>
          <p:cNvSpPr/>
          <p:nvPr/>
        </p:nvSpPr>
        <p:spPr>
          <a:xfrm>
            <a:off x="586855" y="1220580"/>
            <a:ext cx="11150220" cy="1938992"/>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Arial"/>
              <a:buChar char="•"/>
            </a:pPr>
            <a:r>
              <a:rPr b="1" lang="en-IN" sz="2400">
                <a:solidFill>
                  <a:schemeClr val="dk1"/>
                </a:solidFill>
                <a:latin typeface="Times New Roman"/>
                <a:ea typeface="Times New Roman"/>
                <a:cs typeface="Times New Roman"/>
                <a:sym typeface="Times New Roman"/>
              </a:rPr>
              <a:t>Categorical Variables:- </a:t>
            </a:r>
            <a:r>
              <a:rPr lang="en-IN" sz="2400">
                <a:solidFill>
                  <a:schemeClr val="dk1"/>
                </a:solidFill>
                <a:latin typeface="Times New Roman"/>
                <a:ea typeface="Times New Roman"/>
                <a:cs typeface="Times New Roman"/>
                <a:sym typeface="Times New Roman"/>
              </a:rPr>
              <a:t>For categorical variables, we’ll use frequency table to understand distribution of each category. </a:t>
            </a:r>
            <a:endParaRPr/>
          </a:p>
          <a:p>
            <a:pPr indent="-342900" lvl="0" marL="342900" marR="0" rtl="0" algn="l">
              <a:spcBef>
                <a:spcPts val="0"/>
              </a:spcBef>
              <a:spcAft>
                <a:spcPts val="0"/>
              </a:spcAft>
              <a:buClr>
                <a:schemeClr val="dk1"/>
              </a:buClr>
              <a:buSzPts val="2400"/>
              <a:buFont typeface="Arial"/>
              <a:buChar char="•"/>
            </a:pPr>
            <a:r>
              <a:rPr lang="en-IN" sz="2400">
                <a:solidFill>
                  <a:schemeClr val="dk1"/>
                </a:solidFill>
                <a:latin typeface="Times New Roman"/>
                <a:ea typeface="Times New Roman"/>
                <a:cs typeface="Times New Roman"/>
                <a:sym typeface="Times New Roman"/>
              </a:rPr>
              <a:t>We can also read as percentage of values under each category. It can be be measured using two metrics, </a:t>
            </a:r>
            <a:r>
              <a:rPr b="1" lang="en-IN" sz="2400">
                <a:solidFill>
                  <a:schemeClr val="dk1"/>
                </a:solidFill>
                <a:latin typeface="Times New Roman"/>
                <a:ea typeface="Times New Roman"/>
                <a:cs typeface="Times New Roman"/>
                <a:sym typeface="Times New Roman"/>
              </a:rPr>
              <a:t>Count</a:t>
            </a:r>
            <a:r>
              <a:rPr lang="en-IN" sz="2400">
                <a:solidFill>
                  <a:schemeClr val="dk1"/>
                </a:solidFill>
                <a:latin typeface="Times New Roman"/>
                <a:ea typeface="Times New Roman"/>
                <a:cs typeface="Times New Roman"/>
                <a:sym typeface="Times New Roman"/>
              </a:rPr>
              <a:t> and </a:t>
            </a:r>
            <a:r>
              <a:rPr b="1" lang="en-IN" sz="2400">
                <a:solidFill>
                  <a:schemeClr val="dk1"/>
                </a:solidFill>
                <a:latin typeface="Times New Roman"/>
                <a:ea typeface="Times New Roman"/>
                <a:cs typeface="Times New Roman"/>
                <a:sym typeface="Times New Roman"/>
              </a:rPr>
              <a:t>Count%</a:t>
            </a:r>
            <a:r>
              <a:rPr lang="en-IN" sz="2400">
                <a:solidFill>
                  <a:schemeClr val="dk1"/>
                </a:solidFill>
                <a:latin typeface="Times New Roman"/>
                <a:ea typeface="Times New Roman"/>
                <a:cs typeface="Times New Roman"/>
                <a:sym typeface="Times New Roman"/>
              </a:rPr>
              <a:t> against each category. </a:t>
            </a:r>
            <a:endParaRPr/>
          </a:p>
          <a:p>
            <a:pPr indent="-342900" lvl="0" marL="342900" marR="0" rtl="0" algn="l">
              <a:spcBef>
                <a:spcPts val="0"/>
              </a:spcBef>
              <a:spcAft>
                <a:spcPts val="0"/>
              </a:spcAft>
              <a:buClr>
                <a:schemeClr val="dk1"/>
              </a:buClr>
              <a:buSzPts val="2400"/>
              <a:buFont typeface="Arial"/>
              <a:buChar char="•"/>
            </a:pPr>
            <a:r>
              <a:rPr lang="en-IN" sz="2400">
                <a:solidFill>
                  <a:schemeClr val="dk1"/>
                </a:solidFill>
                <a:latin typeface="Times New Roman"/>
                <a:ea typeface="Times New Roman"/>
                <a:cs typeface="Times New Roman"/>
                <a:sym typeface="Times New Roman"/>
              </a:rPr>
              <a:t>Bar chart can be used as visualization.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19"/>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Uni-variate Analysis</a:t>
            </a:r>
            <a:endParaRPr b="1"/>
          </a:p>
        </p:txBody>
      </p:sp>
      <p:sp>
        <p:nvSpPr>
          <p:cNvPr id="356" name="Google Shape;356;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357" name="Google Shape;357;p19"/>
          <p:cNvPicPr preferRelativeResize="0"/>
          <p:nvPr/>
        </p:nvPicPr>
        <p:blipFill rotWithShape="1">
          <a:blip r:embed="rId3">
            <a:alphaModFix/>
          </a:blip>
          <a:srcRect b="0" l="0" r="0" t="0"/>
          <a:stretch/>
        </p:blipFill>
        <p:spPr>
          <a:xfrm>
            <a:off x="838200" y="1582092"/>
            <a:ext cx="5004940" cy="3366267"/>
          </a:xfrm>
          <a:prstGeom prst="rect">
            <a:avLst/>
          </a:prstGeom>
          <a:noFill/>
          <a:ln>
            <a:noFill/>
          </a:ln>
        </p:spPr>
      </p:pic>
      <p:pic>
        <p:nvPicPr>
          <p:cNvPr id="358" name="Google Shape;358;p19"/>
          <p:cNvPicPr preferRelativeResize="0"/>
          <p:nvPr/>
        </p:nvPicPr>
        <p:blipFill rotWithShape="1">
          <a:blip r:embed="rId4">
            <a:alphaModFix/>
          </a:blip>
          <a:srcRect b="0" l="0" r="0" t="0"/>
          <a:stretch/>
        </p:blipFill>
        <p:spPr>
          <a:xfrm>
            <a:off x="6483067" y="1582093"/>
            <a:ext cx="4928723" cy="3366267"/>
          </a:xfrm>
          <a:prstGeom prst="rect">
            <a:avLst/>
          </a:prstGeom>
          <a:noFill/>
          <a:ln>
            <a:noFill/>
          </a:ln>
        </p:spPr>
      </p:pic>
      <p:sp>
        <p:nvSpPr>
          <p:cNvPr id="359" name="Google Shape;359;p19"/>
          <p:cNvSpPr txBox="1"/>
          <p:nvPr/>
        </p:nvSpPr>
        <p:spPr>
          <a:xfrm>
            <a:off x="1097507" y="5466350"/>
            <a:ext cx="488021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1800">
                <a:solidFill>
                  <a:schemeClr val="dk1"/>
                </a:solidFill>
                <a:latin typeface="Calibri"/>
                <a:ea typeface="Calibri"/>
                <a:cs typeface="Calibri"/>
                <a:sym typeface="Calibri"/>
              </a:rPr>
              <a:t>HISTOGRAM</a:t>
            </a:r>
            <a:endParaRPr b="1" sz="1800">
              <a:solidFill>
                <a:schemeClr val="dk1"/>
              </a:solidFill>
              <a:latin typeface="Calibri"/>
              <a:ea typeface="Calibri"/>
              <a:cs typeface="Calibri"/>
              <a:sym typeface="Calibri"/>
            </a:endParaRPr>
          </a:p>
        </p:txBody>
      </p:sp>
      <p:sp>
        <p:nvSpPr>
          <p:cNvPr id="360" name="Google Shape;360;p19"/>
          <p:cNvSpPr txBox="1"/>
          <p:nvPr/>
        </p:nvSpPr>
        <p:spPr>
          <a:xfrm>
            <a:off x="6473588" y="5445457"/>
            <a:ext cx="488021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1800">
                <a:solidFill>
                  <a:schemeClr val="dk1"/>
                </a:solidFill>
                <a:latin typeface="Calibri"/>
                <a:ea typeface="Calibri"/>
                <a:cs typeface="Calibri"/>
                <a:sym typeface="Calibri"/>
              </a:rPr>
              <a:t>BAR CHART</a:t>
            </a:r>
            <a:endParaRPr b="1" sz="18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0"/>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Bi-Variate Analysis</a:t>
            </a:r>
            <a:endParaRPr b="1"/>
          </a:p>
        </p:txBody>
      </p:sp>
      <p:sp>
        <p:nvSpPr>
          <p:cNvPr id="366" name="Google Shape;366;p20"/>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Bi-variate Analysis finds out the relationship between two variables.</a:t>
            </a:r>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COVARIANCE</a:t>
            </a:r>
            <a:endParaRPr sz="2400">
              <a:latin typeface="Times New Roman"/>
              <a:ea typeface="Times New Roman"/>
              <a:cs typeface="Times New Roman"/>
              <a:sym typeface="Times New Roman"/>
            </a:endParaRPr>
          </a:p>
        </p:txBody>
      </p:sp>
      <p:sp>
        <p:nvSpPr>
          <p:cNvPr id="367" name="Google Shape;367;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graphicFrame>
        <p:nvGraphicFramePr>
          <p:cNvPr id="368" name="Google Shape;368;p20"/>
          <p:cNvGraphicFramePr/>
          <p:nvPr/>
        </p:nvGraphicFramePr>
        <p:xfrm>
          <a:off x="838200" y="3856627"/>
          <a:ext cx="3000000" cy="3000000"/>
        </p:xfrm>
        <a:graphic>
          <a:graphicData uri="http://schemas.openxmlformats.org/drawingml/2006/table">
            <a:tbl>
              <a:tblPr>
                <a:noFill/>
                <a:tableStyleId>{255E82BF-944E-4FB3-ADAB-E21506A65C23}</a:tableStyleId>
              </a:tblPr>
              <a:tblGrid>
                <a:gridCol w="2628900"/>
                <a:gridCol w="2628900"/>
                <a:gridCol w="2628900"/>
                <a:gridCol w="2628900"/>
              </a:tblGrid>
              <a:tr h="228600">
                <a:tc>
                  <a:txBody>
                    <a:bodyPr/>
                    <a:lstStyle/>
                    <a:p>
                      <a:pPr indent="0" lvl="0" marL="0" marR="0" rtl="0" algn="l">
                        <a:spcBef>
                          <a:spcPts val="0"/>
                        </a:spcBef>
                        <a:spcAft>
                          <a:spcPts val="0"/>
                        </a:spcAft>
                        <a:buNone/>
                      </a:pPr>
                      <a:r>
                        <a:t/>
                      </a:r>
                      <a:endParaRPr sz="1800"/>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1" lang="en-IN" sz="1800"/>
                        <a:t>Prev_Exam_Marks</a:t>
                      </a:r>
                      <a:endParaRPr b="1" sz="1800"/>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1" lang="en-IN" sz="1800"/>
                        <a:t>Height(cm)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1" lang="en-IN" sz="1800"/>
                        <a:t>Weight(kg)</a:t>
                      </a:r>
                      <a:endParaRPr/>
                    </a:p>
                  </a:txBody>
                  <a:tcPr marT="45725" marB="45725" marR="91450" marL="91450" anchor="ctr">
                    <a:lnL cap="flat" cmpd="sng" w="9525">
                      <a:solidFill>
                        <a:srgbClr val="000000">
                          <a:alpha val="0"/>
                        </a:srgbClr>
                      </a:solidFill>
                      <a:prstDash val="solid"/>
                      <a:round/>
                      <a:headEnd len="sm" w="sm" type="none"/>
                      <a:tailEnd len="sm" w="sm" type="none"/>
                    </a:lnL>
                  </a:tcPr>
                </a:tc>
              </a:tr>
              <a:tr h="228600">
                <a:tc>
                  <a:txBody>
                    <a:bodyPr/>
                    <a:lstStyle/>
                    <a:p>
                      <a:pPr indent="0" lvl="0" marL="0" marR="0" rtl="0" algn="l">
                        <a:spcBef>
                          <a:spcPts val="0"/>
                        </a:spcBef>
                        <a:spcAft>
                          <a:spcPts val="0"/>
                        </a:spcAft>
                        <a:buNone/>
                      </a:pPr>
                      <a:r>
                        <a:rPr b="1" lang="en-IN" sz="1800"/>
                        <a:t>Prev_Exam_Marks</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IN" sz="1800"/>
                        <a:t>114.065359</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IN" sz="1800"/>
                        <a:t>47.104575</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IN" sz="1800"/>
                        <a:t>26.039216</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B cap="flat" cmpd="sng" w="9525">
                      <a:solidFill>
                        <a:srgbClr val="000000">
                          <a:alpha val="0"/>
                        </a:srgbClr>
                      </a:solidFill>
                      <a:prstDash val="solid"/>
                      <a:round/>
                      <a:headEnd len="sm" w="sm" type="none"/>
                      <a:tailEnd len="sm" w="sm" type="none"/>
                    </a:lnB>
                  </a:tcPr>
                </a:tc>
              </a:tr>
              <a:tr h="228600">
                <a:tc>
                  <a:txBody>
                    <a:bodyPr/>
                    <a:lstStyle/>
                    <a:p>
                      <a:pPr indent="0" lvl="0" marL="0" marR="0" rtl="0" algn="l">
                        <a:spcBef>
                          <a:spcPts val="0"/>
                        </a:spcBef>
                        <a:spcAft>
                          <a:spcPts val="0"/>
                        </a:spcAft>
                        <a:buNone/>
                      </a:pPr>
                      <a:r>
                        <a:rPr b="1" lang="en-IN" sz="1800"/>
                        <a:t>Height(cm)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IN" sz="1800"/>
                        <a:t>47.104575</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IN" sz="1800"/>
                        <a:t>205.790850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IN" sz="1800"/>
                        <a:t>30.980392</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28600">
                <a:tc>
                  <a:txBody>
                    <a:bodyPr/>
                    <a:lstStyle/>
                    <a:p>
                      <a:pPr indent="0" lvl="0" marL="0" marR="0" rtl="0" algn="l">
                        <a:spcBef>
                          <a:spcPts val="0"/>
                        </a:spcBef>
                        <a:spcAft>
                          <a:spcPts val="0"/>
                        </a:spcAft>
                        <a:buNone/>
                      </a:pPr>
                      <a:r>
                        <a:rPr b="1" lang="en-IN" sz="1800"/>
                        <a:t>Weight(kg)</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IN" sz="1800"/>
                        <a:t>26.039216</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IN" sz="1800"/>
                        <a:t>30.980392</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IN" sz="1800"/>
                        <a:t>42.352941</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21"/>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Bi-Variate Analysis</a:t>
            </a:r>
            <a:endParaRPr b="1"/>
          </a:p>
        </p:txBody>
      </p:sp>
      <p:pic>
        <p:nvPicPr>
          <p:cNvPr id="374" name="Google Shape;374;p21"/>
          <p:cNvPicPr preferRelativeResize="0"/>
          <p:nvPr>
            <p:ph idx="1" type="body"/>
          </p:nvPr>
        </p:nvPicPr>
        <p:blipFill rotWithShape="1">
          <a:blip r:embed="rId3">
            <a:alphaModFix/>
          </a:blip>
          <a:srcRect b="0" l="0" r="0" t="0"/>
          <a:stretch/>
        </p:blipFill>
        <p:spPr>
          <a:xfrm>
            <a:off x="3411942" y="1108076"/>
            <a:ext cx="7443564" cy="5487987"/>
          </a:xfrm>
          <a:prstGeom prst="rect">
            <a:avLst/>
          </a:prstGeom>
          <a:noFill/>
          <a:ln>
            <a:noFill/>
          </a:ln>
        </p:spPr>
      </p:pic>
      <p:sp>
        <p:nvSpPr>
          <p:cNvPr id="375" name="Google Shape;375;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376" name="Google Shape;376;p21"/>
          <p:cNvSpPr txBox="1"/>
          <p:nvPr/>
        </p:nvSpPr>
        <p:spPr>
          <a:xfrm>
            <a:off x="450376" y="2156346"/>
            <a:ext cx="236106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rgbClr val="FF0000"/>
                </a:solidFill>
                <a:latin typeface="Times New Roman"/>
                <a:ea typeface="Times New Roman"/>
                <a:cs typeface="Times New Roman"/>
                <a:sym typeface="Times New Roman"/>
              </a:rPr>
              <a:t>PAIR-PLOT</a:t>
            </a:r>
            <a:endParaRPr sz="2400">
              <a:solidFill>
                <a:srgbClr val="FF0000"/>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22"/>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Missing Value Treatment</a:t>
            </a:r>
            <a:endParaRPr b="1"/>
          </a:p>
        </p:txBody>
      </p:sp>
      <p:sp>
        <p:nvSpPr>
          <p:cNvPr id="382" name="Google Shape;382;p22"/>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1" marL="685800" rtl="0" algn="l">
              <a:lnSpc>
                <a:spcPct val="90000"/>
              </a:lnSpc>
              <a:spcBef>
                <a:spcPts val="0"/>
              </a:spcBef>
              <a:spcAft>
                <a:spcPts val="0"/>
              </a:spcAft>
              <a:buClr>
                <a:schemeClr val="dk1"/>
              </a:buClr>
              <a:buSzPts val="2800"/>
              <a:buChar char="•"/>
            </a:pPr>
            <a:r>
              <a:rPr lang="en-IN" sz="2800">
                <a:latin typeface="Times New Roman"/>
                <a:ea typeface="Times New Roman"/>
                <a:cs typeface="Times New Roman"/>
                <a:sym typeface="Times New Roman"/>
              </a:rPr>
              <a:t>Why missing value treatment is required ?</a:t>
            </a:r>
            <a:endParaRPr/>
          </a:p>
          <a:p>
            <a:pPr indent="-228600" lvl="1" marL="685800" rtl="0" algn="l">
              <a:lnSpc>
                <a:spcPct val="90000"/>
              </a:lnSpc>
              <a:spcBef>
                <a:spcPts val="500"/>
              </a:spcBef>
              <a:spcAft>
                <a:spcPts val="0"/>
              </a:spcAft>
              <a:buClr>
                <a:schemeClr val="dk1"/>
              </a:buClr>
              <a:buSzPts val="2800"/>
              <a:buChar char="•"/>
            </a:pPr>
            <a:r>
              <a:rPr lang="en-IN" sz="2800">
                <a:latin typeface="Times New Roman"/>
                <a:ea typeface="Times New Roman"/>
                <a:cs typeface="Times New Roman"/>
                <a:sym typeface="Times New Roman"/>
              </a:rPr>
              <a:t>Why data has missing values? </a:t>
            </a:r>
            <a:endParaRPr/>
          </a:p>
          <a:p>
            <a:pPr indent="-228600" lvl="1" marL="685800" rtl="0" algn="l">
              <a:lnSpc>
                <a:spcPct val="90000"/>
              </a:lnSpc>
              <a:spcBef>
                <a:spcPts val="500"/>
              </a:spcBef>
              <a:spcAft>
                <a:spcPts val="0"/>
              </a:spcAft>
              <a:buClr>
                <a:schemeClr val="dk1"/>
              </a:buClr>
              <a:buSzPts val="2800"/>
              <a:buChar char="•"/>
            </a:pPr>
            <a:r>
              <a:rPr lang="en-IN" sz="2800">
                <a:latin typeface="Times New Roman"/>
                <a:ea typeface="Times New Roman"/>
                <a:cs typeface="Times New Roman"/>
                <a:sym typeface="Times New Roman"/>
              </a:rPr>
              <a:t>Which are the methods to treat missing value ?</a:t>
            </a:r>
            <a:endParaRPr sz="3200">
              <a:latin typeface="Times New Roman"/>
              <a:ea typeface="Times New Roman"/>
              <a:cs typeface="Times New Roman"/>
              <a:sym typeface="Times New Roman"/>
            </a:endParaRPr>
          </a:p>
        </p:txBody>
      </p:sp>
      <p:sp>
        <p:nvSpPr>
          <p:cNvPr id="383" name="Google Shape;383;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23"/>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Why missing value treatment is required?</a:t>
            </a:r>
            <a:endParaRPr>
              <a:latin typeface="Times New Roman"/>
              <a:ea typeface="Times New Roman"/>
              <a:cs typeface="Times New Roman"/>
              <a:sym typeface="Times New Roman"/>
            </a:endParaRPr>
          </a:p>
        </p:txBody>
      </p:sp>
      <p:sp>
        <p:nvSpPr>
          <p:cNvPr id="389" name="Google Shape;389;p23"/>
          <p:cNvSpPr txBox="1"/>
          <p:nvPr>
            <p:ph idx="1" type="body"/>
          </p:nvPr>
        </p:nvSpPr>
        <p:spPr>
          <a:xfrm>
            <a:off x="547331" y="1108076"/>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Missing data in the training data set can reduce the power / fit of a model or can lead to a biased model because we have not analysed the behavior and relationship with other variables correctly.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It can lead to wrong prediction </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rPr lang="en-IN" sz="2400">
                <a:latin typeface="Times New Roman"/>
                <a:ea typeface="Times New Roman"/>
                <a:cs typeface="Times New Roman"/>
                <a:sym typeface="Times New Roman"/>
              </a:rPr>
              <a:t>or classification.</a:t>
            </a:r>
            <a:endParaRPr/>
          </a:p>
          <a:p>
            <a:pPr indent="0" lvl="0" marL="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In the left scenario(missing </a:t>
            </a:r>
            <a:endParaRPr/>
          </a:p>
          <a:p>
            <a:pPr indent="0" lvl="0" marL="0" rtl="0" algn="l">
              <a:lnSpc>
                <a:spcPct val="90000"/>
              </a:lnSpc>
              <a:spcBef>
                <a:spcPts val="1000"/>
              </a:spcBef>
              <a:spcAft>
                <a:spcPts val="0"/>
              </a:spcAft>
              <a:buClr>
                <a:schemeClr val="dk1"/>
              </a:buClr>
              <a:buSzPts val="2400"/>
              <a:buNone/>
            </a:pPr>
            <a:r>
              <a:rPr lang="en-IN" sz="2400">
                <a:latin typeface="Times New Roman"/>
                <a:ea typeface="Times New Roman"/>
                <a:cs typeface="Times New Roman"/>
                <a:sym typeface="Times New Roman"/>
              </a:rPr>
              <a:t>values not treated),the inference is</a:t>
            </a:r>
            <a:endParaRPr/>
          </a:p>
          <a:p>
            <a:pPr indent="0" lvl="0" marL="0" rtl="0" algn="l">
              <a:lnSpc>
                <a:spcPct val="90000"/>
              </a:lnSpc>
              <a:spcBef>
                <a:spcPts val="1000"/>
              </a:spcBef>
              <a:spcAft>
                <a:spcPts val="0"/>
              </a:spcAft>
              <a:buClr>
                <a:schemeClr val="dk1"/>
              </a:buClr>
              <a:buSzPts val="2400"/>
              <a:buNone/>
            </a:pPr>
            <a:r>
              <a:rPr lang="en-IN" sz="2400">
                <a:latin typeface="Times New Roman"/>
                <a:ea typeface="Times New Roman"/>
                <a:cs typeface="Times New Roman"/>
                <a:sym typeface="Times New Roman"/>
              </a:rPr>
              <a:t> that the chances of playing cricket </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rPr lang="en-IN" sz="2400">
                <a:latin typeface="Times New Roman"/>
                <a:ea typeface="Times New Roman"/>
                <a:cs typeface="Times New Roman"/>
                <a:sym typeface="Times New Roman"/>
              </a:rPr>
              <a:t>by males is higher than females. </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In the right scenario(missing values got treated),we can see that females have higher chances of playing cricket compared to males.</a:t>
            </a:r>
            <a:endParaRPr sz="2400">
              <a:latin typeface="Times New Roman"/>
              <a:ea typeface="Times New Roman"/>
              <a:cs typeface="Times New Roman"/>
              <a:sym typeface="Times New Roman"/>
            </a:endParaRPr>
          </a:p>
          <a:p>
            <a:pPr indent="-50800" lvl="0" marL="228600" rtl="0" algn="l">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p:txBody>
      </p:sp>
      <p:sp>
        <p:nvSpPr>
          <p:cNvPr id="390" name="Google Shape;390;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391" name="Google Shape;391;p23"/>
          <p:cNvPicPr preferRelativeResize="0"/>
          <p:nvPr/>
        </p:nvPicPr>
        <p:blipFill rotWithShape="1">
          <a:blip r:embed="rId3">
            <a:alphaModFix/>
          </a:blip>
          <a:srcRect b="29740" l="23059" r="23432" t="31633"/>
          <a:stretch/>
        </p:blipFill>
        <p:spPr>
          <a:xfrm>
            <a:off x="5178188" y="2076522"/>
            <a:ext cx="6523631" cy="264766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24"/>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Why data has missing values?</a:t>
            </a:r>
            <a:r>
              <a:rPr lang="en-IN">
                <a:latin typeface="Times New Roman"/>
                <a:ea typeface="Times New Roman"/>
                <a:cs typeface="Times New Roman"/>
                <a:sym typeface="Times New Roman"/>
              </a:rPr>
              <a:t> </a:t>
            </a:r>
            <a:br>
              <a:rPr lang="en-IN"/>
            </a:br>
            <a:endParaRPr b="1"/>
          </a:p>
        </p:txBody>
      </p:sp>
      <p:sp>
        <p:nvSpPr>
          <p:cNvPr id="397" name="Google Shape;397;p24"/>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b="1" lang="en-IN" sz="2400">
                <a:latin typeface="Times New Roman"/>
                <a:ea typeface="Times New Roman"/>
                <a:cs typeface="Times New Roman"/>
                <a:sym typeface="Times New Roman"/>
              </a:rPr>
              <a:t>Data Extraction</a:t>
            </a:r>
            <a:r>
              <a:rPr lang="en-IN" sz="2400">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rPr lang="en-IN" sz="2400">
                <a:latin typeface="Times New Roman"/>
                <a:ea typeface="Times New Roman"/>
                <a:cs typeface="Times New Roman"/>
                <a:sym typeface="Times New Roman"/>
              </a:rPr>
              <a:t>It is possible that there are problems with extraction process.</a:t>
            </a:r>
            <a:endParaRPr/>
          </a:p>
          <a:p>
            <a:pPr indent="0" lvl="0" marL="0" rtl="0" algn="l">
              <a:lnSpc>
                <a:spcPct val="90000"/>
              </a:lnSpc>
              <a:spcBef>
                <a:spcPts val="1000"/>
              </a:spcBef>
              <a:spcAft>
                <a:spcPts val="0"/>
              </a:spcAft>
              <a:buClr>
                <a:schemeClr val="dk1"/>
              </a:buClr>
              <a:buSzPts val="2400"/>
              <a:buNone/>
            </a:pPr>
            <a:r>
              <a:rPr lang="en-IN" sz="2400">
                <a:latin typeface="Times New Roman"/>
                <a:ea typeface="Times New Roman"/>
                <a:cs typeface="Times New Roman"/>
                <a:sym typeface="Times New Roman"/>
              </a:rPr>
              <a:t>In such cases, we should double-check for correct data with data guardians. </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rPr lang="en-IN" sz="2400">
                <a:latin typeface="Times New Roman"/>
                <a:ea typeface="Times New Roman"/>
                <a:cs typeface="Times New Roman"/>
                <a:sym typeface="Times New Roman"/>
              </a:rPr>
              <a:t>Some hashing procedures can also be used to make sure data extraction is correct. </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rPr lang="en-IN" sz="2400">
                <a:latin typeface="Times New Roman"/>
                <a:ea typeface="Times New Roman"/>
                <a:cs typeface="Times New Roman"/>
                <a:sym typeface="Times New Roman"/>
              </a:rPr>
              <a:t>Errors at data extraction stage are typically easy to find and can be corrected easily as well.</a:t>
            </a:r>
            <a:endParaRPr/>
          </a:p>
          <a:p>
            <a:pPr indent="0" lvl="0" marL="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b="1" lang="en-IN" sz="2400">
                <a:latin typeface="Times New Roman"/>
                <a:ea typeface="Times New Roman"/>
                <a:cs typeface="Times New Roman"/>
                <a:sym typeface="Times New Roman"/>
              </a:rPr>
              <a:t>Data collection</a:t>
            </a:r>
            <a:r>
              <a:rPr lang="en-IN" sz="2400">
                <a:latin typeface="Times New Roman"/>
                <a:ea typeface="Times New Roman"/>
                <a:cs typeface="Times New Roman"/>
                <a:sym typeface="Times New Roman"/>
              </a:rPr>
              <a:t>: </a:t>
            </a:r>
            <a:endParaRPr/>
          </a:p>
          <a:p>
            <a:pPr indent="0" lvl="0" marL="0" rtl="0" algn="l">
              <a:lnSpc>
                <a:spcPct val="90000"/>
              </a:lnSpc>
              <a:spcBef>
                <a:spcPts val="1000"/>
              </a:spcBef>
              <a:spcAft>
                <a:spcPts val="0"/>
              </a:spcAft>
              <a:buClr>
                <a:schemeClr val="dk1"/>
              </a:buClr>
              <a:buSzPts val="2400"/>
              <a:buNone/>
            </a:pPr>
            <a:r>
              <a:rPr lang="en-IN" sz="2400">
                <a:latin typeface="Times New Roman"/>
                <a:ea typeface="Times New Roman"/>
                <a:cs typeface="Times New Roman"/>
                <a:sym typeface="Times New Roman"/>
              </a:rPr>
              <a:t>These errors occur at time of data collection and are harder to correct. </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rPr lang="en-IN" sz="2400">
                <a:latin typeface="Times New Roman"/>
                <a:ea typeface="Times New Roman"/>
                <a:cs typeface="Times New Roman"/>
                <a:sym typeface="Times New Roman"/>
              </a:rPr>
              <a:t>They can be categorized in four types:</a:t>
            </a:r>
            <a:endParaRPr sz="2400">
              <a:latin typeface="Times New Roman"/>
              <a:ea typeface="Times New Roman"/>
              <a:cs typeface="Times New Roman"/>
              <a:sym typeface="Times New Roman"/>
            </a:endParaRPr>
          </a:p>
        </p:txBody>
      </p:sp>
      <p:sp>
        <p:nvSpPr>
          <p:cNvPr id="398" name="Google Shape;398;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25"/>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Why data has missing values?</a:t>
            </a:r>
            <a:r>
              <a:rPr lang="en-IN">
                <a:latin typeface="Times New Roman"/>
                <a:ea typeface="Times New Roman"/>
                <a:cs typeface="Times New Roman"/>
                <a:sym typeface="Times New Roman"/>
              </a:rPr>
              <a:t> </a:t>
            </a:r>
            <a:br>
              <a:rPr lang="en-IN"/>
            </a:br>
            <a:endParaRPr b="1"/>
          </a:p>
        </p:txBody>
      </p:sp>
      <p:sp>
        <p:nvSpPr>
          <p:cNvPr id="404" name="Google Shape;404;p25"/>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1" marL="685800" rtl="0" algn="l">
              <a:lnSpc>
                <a:spcPct val="90000"/>
              </a:lnSpc>
              <a:spcBef>
                <a:spcPts val="0"/>
              </a:spcBef>
              <a:spcAft>
                <a:spcPts val="0"/>
              </a:spcAft>
              <a:buClr>
                <a:schemeClr val="dk1"/>
              </a:buClr>
              <a:buSzPts val="2400"/>
              <a:buChar char="•"/>
            </a:pPr>
            <a:r>
              <a:rPr b="1" lang="en-IN">
                <a:latin typeface="Times New Roman"/>
                <a:ea typeface="Times New Roman"/>
                <a:cs typeface="Times New Roman"/>
                <a:sym typeface="Times New Roman"/>
              </a:rPr>
              <a:t>Missing completely at random:</a:t>
            </a:r>
            <a:r>
              <a:rPr lang="en-IN">
                <a:latin typeface="Times New Roman"/>
                <a:ea typeface="Times New Roman"/>
                <a:cs typeface="Times New Roman"/>
                <a:sym typeface="Times New Roman"/>
              </a:rPr>
              <a:t> </a:t>
            </a:r>
            <a:endParaRPr/>
          </a:p>
          <a:p>
            <a:pPr indent="0" lvl="1" marL="457200" rtl="0" algn="l">
              <a:lnSpc>
                <a:spcPct val="90000"/>
              </a:lnSpc>
              <a:spcBef>
                <a:spcPts val="500"/>
              </a:spcBef>
              <a:spcAft>
                <a:spcPts val="0"/>
              </a:spcAft>
              <a:buClr>
                <a:schemeClr val="dk1"/>
              </a:buClr>
              <a:buSzPts val="2400"/>
              <a:buNone/>
            </a:pPr>
            <a:r>
              <a:rPr lang="en-IN">
                <a:latin typeface="Times New Roman"/>
                <a:ea typeface="Times New Roman"/>
                <a:cs typeface="Times New Roman"/>
                <a:sym typeface="Times New Roman"/>
              </a:rPr>
              <a:t>This is a case when the probability of missing variable is same for all observations.</a:t>
            </a:r>
            <a:endParaRPr/>
          </a:p>
          <a:p>
            <a:pPr indent="-76200" lvl="1" marL="685800" rtl="0" algn="l">
              <a:lnSpc>
                <a:spcPct val="90000"/>
              </a:lnSpc>
              <a:spcBef>
                <a:spcPts val="500"/>
              </a:spcBef>
              <a:spcAft>
                <a:spcPts val="0"/>
              </a:spcAft>
              <a:buClr>
                <a:schemeClr val="dk1"/>
              </a:buClr>
              <a:buSzPts val="2400"/>
              <a:buNone/>
            </a:pPr>
            <a:r>
              <a:t/>
            </a:r>
            <a:endParaRPr b="1">
              <a:latin typeface="Times New Roman"/>
              <a:ea typeface="Times New Roman"/>
              <a:cs typeface="Times New Roman"/>
              <a:sym typeface="Times New Roman"/>
            </a:endParaRPr>
          </a:p>
          <a:p>
            <a:pPr indent="-228600" lvl="1" marL="685800" rtl="0" algn="l">
              <a:lnSpc>
                <a:spcPct val="90000"/>
              </a:lnSpc>
              <a:spcBef>
                <a:spcPts val="500"/>
              </a:spcBef>
              <a:spcAft>
                <a:spcPts val="0"/>
              </a:spcAft>
              <a:buClr>
                <a:schemeClr val="dk1"/>
              </a:buClr>
              <a:buSzPts val="2400"/>
              <a:buChar char="•"/>
            </a:pPr>
            <a:r>
              <a:rPr b="1" lang="en-IN">
                <a:latin typeface="Times New Roman"/>
                <a:ea typeface="Times New Roman"/>
                <a:cs typeface="Times New Roman"/>
                <a:sym typeface="Times New Roman"/>
              </a:rPr>
              <a:t>Missing at random: </a:t>
            </a:r>
            <a:endParaRPr b="1">
              <a:latin typeface="Times New Roman"/>
              <a:ea typeface="Times New Roman"/>
              <a:cs typeface="Times New Roman"/>
              <a:sym typeface="Times New Roman"/>
            </a:endParaRPr>
          </a:p>
          <a:p>
            <a:pPr indent="0" lvl="1" marL="457200" rtl="0" algn="l">
              <a:lnSpc>
                <a:spcPct val="90000"/>
              </a:lnSpc>
              <a:spcBef>
                <a:spcPts val="500"/>
              </a:spcBef>
              <a:spcAft>
                <a:spcPts val="0"/>
              </a:spcAft>
              <a:buClr>
                <a:schemeClr val="dk1"/>
              </a:buClr>
              <a:buSzPts val="2400"/>
              <a:buNone/>
            </a:pPr>
            <a:r>
              <a:rPr lang="en-IN">
                <a:latin typeface="Times New Roman"/>
                <a:ea typeface="Times New Roman"/>
                <a:cs typeface="Times New Roman"/>
                <a:sym typeface="Times New Roman"/>
              </a:rPr>
              <a:t>This is a case when variable is missing at random and missing ratio varies for different values / level of other input variables.</a:t>
            </a:r>
            <a:endParaRPr/>
          </a:p>
          <a:p>
            <a:pPr indent="0" lvl="1" marL="457200" rtl="0" algn="l">
              <a:lnSpc>
                <a:spcPct val="90000"/>
              </a:lnSpc>
              <a:spcBef>
                <a:spcPts val="500"/>
              </a:spcBef>
              <a:spcAft>
                <a:spcPts val="0"/>
              </a:spcAft>
              <a:buClr>
                <a:schemeClr val="dk1"/>
              </a:buClr>
              <a:buSzPts val="2400"/>
              <a:buNone/>
            </a:pPr>
            <a:r>
              <a:t/>
            </a:r>
            <a:endParaRPr>
              <a:latin typeface="Times New Roman"/>
              <a:ea typeface="Times New Roman"/>
              <a:cs typeface="Times New Roman"/>
              <a:sym typeface="Times New Roman"/>
            </a:endParaRPr>
          </a:p>
          <a:p>
            <a:pPr indent="0" lvl="1" marL="457200" rtl="0" algn="l">
              <a:lnSpc>
                <a:spcPct val="90000"/>
              </a:lnSpc>
              <a:spcBef>
                <a:spcPts val="500"/>
              </a:spcBef>
              <a:spcAft>
                <a:spcPts val="0"/>
              </a:spcAft>
              <a:buClr>
                <a:schemeClr val="dk1"/>
              </a:buClr>
              <a:buSzPts val="2400"/>
              <a:buNone/>
            </a:pPr>
            <a:r>
              <a:rPr lang="en-IN">
                <a:latin typeface="Times New Roman"/>
                <a:ea typeface="Times New Roman"/>
                <a:cs typeface="Times New Roman"/>
                <a:sym typeface="Times New Roman"/>
              </a:rPr>
              <a:t>For example: We are collecting data for age and female has higher missing value compare to male.</a:t>
            </a:r>
            <a:endParaRPr/>
          </a:p>
        </p:txBody>
      </p:sp>
      <p:sp>
        <p:nvSpPr>
          <p:cNvPr id="405" name="Google Shape;405;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26"/>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Why data has missing values?</a:t>
            </a:r>
            <a:r>
              <a:rPr lang="en-IN">
                <a:latin typeface="Times New Roman"/>
                <a:ea typeface="Times New Roman"/>
                <a:cs typeface="Times New Roman"/>
                <a:sym typeface="Times New Roman"/>
              </a:rPr>
              <a:t> </a:t>
            </a:r>
            <a:br>
              <a:rPr lang="en-IN"/>
            </a:br>
            <a:endParaRPr b="1"/>
          </a:p>
        </p:txBody>
      </p:sp>
      <p:sp>
        <p:nvSpPr>
          <p:cNvPr id="411" name="Google Shape;411;p26"/>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1" marL="685800" rtl="0" algn="l">
              <a:lnSpc>
                <a:spcPct val="90000"/>
              </a:lnSpc>
              <a:spcBef>
                <a:spcPts val="0"/>
              </a:spcBef>
              <a:spcAft>
                <a:spcPts val="0"/>
              </a:spcAft>
              <a:buClr>
                <a:schemeClr val="dk1"/>
              </a:buClr>
              <a:buSzPts val="2400"/>
              <a:buChar char="•"/>
            </a:pPr>
            <a:r>
              <a:rPr b="1" lang="en-IN">
                <a:latin typeface="Times New Roman"/>
                <a:ea typeface="Times New Roman"/>
                <a:cs typeface="Times New Roman"/>
                <a:sym typeface="Times New Roman"/>
              </a:rPr>
              <a:t>Missing that depends on unobserved predictors:</a:t>
            </a:r>
            <a:r>
              <a:rPr lang="en-IN">
                <a:latin typeface="Times New Roman"/>
                <a:ea typeface="Times New Roman"/>
                <a:cs typeface="Times New Roman"/>
                <a:sym typeface="Times New Roman"/>
              </a:rPr>
              <a:t> </a:t>
            </a:r>
            <a:endParaRPr/>
          </a:p>
          <a:p>
            <a:pPr indent="0" lvl="1" marL="457200" rtl="0" algn="l">
              <a:lnSpc>
                <a:spcPct val="90000"/>
              </a:lnSpc>
              <a:spcBef>
                <a:spcPts val="500"/>
              </a:spcBef>
              <a:spcAft>
                <a:spcPts val="0"/>
              </a:spcAft>
              <a:buClr>
                <a:schemeClr val="dk1"/>
              </a:buClr>
              <a:buSzPts val="2400"/>
              <a:buNone/>
            </a:pPr>
            <a:r>
              <a:rPr lang="en-IN">
                <a:latin typeface="Times New Roman"/>
                <a:ea typeface="Times New Roman"/>
                <a:cs typeface="Times New Roman"/>
                <a:sym typeface="Times New Roman"/>
              </a:rPr>
              <a:t>This is a case when the missing values are not random and are related to the unobserved input variable. </a:t>
            </a:r>
            <a:endParaRPr/>
          </a:p>
          <a:p>
            <a:pPr indent="0" lvl="1" marL="457200" rtl="0" algn="l">
              <a:lnSpc>
                <a:spcPct val="90000"/>
              </a:lnSpc>
              <a:spcBef>
                <a:spcPts val="500"/>
              </a:spcBef>
              <a:spcAft>
                <a:spcPts val="0"/>
              </a:spcAft>
              <a:buClr>
                <a:schemeClr val="dk1"/>
              </a:buClr>
              <a:buSzPts val="2400"/>
              <a:buNone/>
            </a:pPr>
            <a:r>
              <a:rPr lang="en-IN">
                <a:latin typeface="Times New Roman"/>
                <a:ea typeface="Times New Roman"/>
                <a:cs typeface="Times New Roman"/>
                <a:sym typeface="Times New Roman"/>
              </a:rPr>
              <a:t>For example: In a medical study, if a particular diagnostic causes discomfort, then there is higher chance of drop out from the study. This missing value is not at random unless we have included “discomfort” as an input variable for all patients.</a:t>
            </a:r>
            <a:endParaRPr/>
          </a:p>
          <a:p>
            <a:pPr indent="-76200" lvl="1" marL="685800" rtl="0" algn="l">
              <a:lnSpc>
                <a:spcPct val="90000"/>
              </a:lnSpc>
              <a:spcBef>
                <a:spcPts val="500"/>
              </a:spcBef>
              <a:spcAft>
                <a:spcPts val="0"/>
              </a:spcAft>
              <a:buClr>
                <a:schemeClr val="dk1"/>
              </a:buClr>
              <a:buSzPts val="2400"/>
              <a:buNone/>
            </a:pPr>
            <a:r>
              <a:t/>
            </a:r>
            <a:endParaRPr b="1">
              <a:latin typeface="Times New Roman"/>
              <a:ea typeface="Times New Roman"/>
              <a:cs typeface="Times New Roman"/>
              <a:sym typeface="Times New Roman"/>
            </a:endParaRPr>
          </a:p>
          <a:p>
            <a:pPr indent="-228600" lvl="1" marL="685800" rtl="0" algn="l">
              <a:lnSpc>
                <a:spcPct val="90000"/>
              </a:lnSpc>
              <a:spcBef>
                <a:spcPts val="500"/>
              </a:spcBef>
              <a:spcAft>
                <a:spcPts val="0"/>
              </a:spcAft>
              <a:buClr>
                <a:schemeClr val="dk1"/>
              </a:buClr>
              <a:buSzPts val="2400"/>
              <a:buChar char="•"/>
            </a:pPr>
            <a:r>
              <a:rPr b="1" lang="en-IN">
                <a:latin typeface="Times New Roman"/>
                <a:ea typeface="Times New Roman"/>
                <a:cs typeface="Times New Roman"/>
                <a:sym typeface="Times New Roman"/>
              </a:rPr>
              <a:t>Missing that depends on the missing value itself: </a:t>
            </a:r>
            <a:endParaRPr/>
          </a:p>
          <a:p>
            <a:pPr indent="0" lvl="1" marL="457200" rtl="0" algn="l">
              <a:lnSpc>
                <a:spcPct val="90000"/>
              </a:lnSpc>
              <a:spcBef>
                <a:spcPts val="500"/>
              </a:spcBef>
              <a:spcAft>
                <a:spcPts val="0"/>
              </a:spcAft>
              <a:buClr>
                <a:schemeClr val="dk1"/>
              </a:buClr>
              <a:buSzPts val="2400"/>
              <a:buNone/>
            </a:pPr>
            <a:r>
              <a:rPr lang="en-IN">
                <a:latin typeface="Times New Roman"/>
                <a:ea typeface="Times New Roman"/>
                <a:cs typeface="Times New Roman"/>
                <a:sym typeface="Times New Roman"/>
              </a:rPr>
              <a:t>This is a case when the probability of missing value is directly correlated with missing value itself. </a:t>
            </a:r>
            <a:endParaRPr/>
          </a:p>
          <a:p>
            <a:pPr indent="0" lvl="1" marL="457200" rtl="0" algn="l">
              <a:lnSpc>
                <a:spcPct val="90000"/>
              </a:lnSpc>
              <a:spcBef>
                <a:spcPts val="500"/>
              </a:spcBef>
              <a:spcAft>
                <a:spcPts val="0"/>
              </a:spcAft>
              <a:buClr>
                <a:schemeClr val="dk1"/>
              </a:buClr>
              <a:buSzPts val="2400"/>
              <a:buNone/>
            </a:pPr>
            <a:r>
              <a:rPr lang="en-IN">
                <a:latin typeface="Times New Roman"/>
                <a:ea typeface="Times New Roman"/>
                <a:cs typeface="Times New Roman"/>
                <a:sym typeface="Times New Roman"/>
              </a:rPr>
              <a:t>For example: People with higher or lower income are likely to provide non-response to their earning.</a:t>
            </a:r>
            <a:endParaRPr>
              <a:latin typeface="Times New Roman"/>
              <a:ea typeface="Times New Roman"/>
              <a:cs typeface="Times New Roman"/>
              <a:sym typeface="Times New Roman"/>
            </a:endParaRPr>
          </a:p>
        </p:txBody>
      </p:sp>
      <p:sp>
        <p:nvSpPr>
          <p:cNvPr id="412" name="Google Shape;412;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27"/>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Methods to treat Missing Values</a:t>
            </a:r>
            <a:endParaRPr b="1"/>
          </a:p>
        </p:txBody>
      </p:sp>
      <p:sp>
        <p:nvSpPr>
          <p:cNvPr id="418" name="Google Shape;418;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419" name="Google Shape;419;p27"/>
          <p:cNvSpPr txBox="1"/>
          <p:nvPr>
            <p:ph idx="1" type="body"/>
          </p:nvPr>
        </p:nvSpPr>
        <p:spPr>
          <a:xfrm>
            <a:off x="0" y="943781"/>
            <a:ext cx="12010030" cy="4829175"/>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b="1" lang="en-IN" sz="2400">
                <a:latin typeface="Times New Roman"/>
                <a:ea typeface="Times New Roman"/>
                <a:cs typeface="Times New Roman"/>
                <a:sym typeface="Times New Roman"/>
              </a:rPr>
              <a:t>        Deletion: </a:t>
            </a:r>
            <a:r>
              <a:rPr lang="en-IN" sz="2400">
                <a:latin typeface="Times New Roman"/>
                <a:ea typeface="Times New Roman"/>
                <a:cs typeface="Times New Roman"/>
                <a:sym typeface="Times New Roman"/>
              </a:rPr>
              <a:t> It is of two types: </a:t>
            </a:r>
            <a:r>
              <a:rPr b="1" lang="en-IN" sz="2400">
                <a:latin typeface="Times New Roman"/>
                <a:ea typeface="Times New Roman"/>
                <a:cs typeface="Times New Roman"/>
                <a:sym typeface="Times New Roman"/>
              </a:rPr>
              <a:t>List Wise Deletion and Pair Wise Deletion</a:t>
            </a:r>
            <a:r>
              <a:rPr lang="en-IN" sz="2400">
                <a:latin typeface="Times New Roman"/>
                <a:ea typeface="Times New Roman"/>
                <a:cs typeface="Times New Roman"/>
                <a:sym typeface="Times New Roman"/>
              </a:rPr>
              <a:t>.</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In list wise deletion, we delete observations where any of the variable is missing. Simplicity is one of the major advantage of this method, but this method reduces the power of model because it reduces the sample size.</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In pair wise deletion, we perform analysis with all cases in which the variables of interest are present. Advantage of this method is, it keeps as many cases available for analysis. One of the disadvantage of this method, it uses different sample size for different variables</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Deletion methods are used when the nature of missing data is “</a:t>
            </a:r>
            <a:r>
              <a:rPr b="1" lang="en-IN" sz="2400">
                <a:latin typeface="Times New Roman"/>
                <a:ea typeface="Times New Roman"/>
                <a:cs typeface="Times New Roman"/>
                <a:sym typeface="Times New Roman"/>
              </a:rPr>
              <a:t>Missing completely at random</a:t>
            </a:r>
            <a:r>
              <a:rPr lang="en-IN" sz="2400">
                <a:latin typeface="Times New Roman"/>
                <a:ea typeface="Times New Roman"/>
                <a:cs typeface="Times New Roman"/>
                <a:sym typeface="Times New Roman"/>
              </a:rPr>
              <a:t>” else non random missing values can bias the model output.</a:t>
            </a:r>
            <a:endParaRPr/>
          </a:p>
          <a:p>
            <a:pPr indent="0" lvl="0" marL="0" rtl="0" algn="l">
              <a:lnSpc>
                <a:spcPct val="90000"/>
              </a:lnSpc>
              <a:spcBef>
                <a:spcPts val="1000"/>
              </a:spcBef>
              <a:spcAft>
                <a:spcPts val="0"/>
              </a:spcAft>
              <a:buClr>
                <a:schemeClr val="dk1"/>
              </a:buClr>
              <a:buSzPts val="2400"/>
              <a:buNone/>
            </a:pPr>
            <a:br>
              <a:rPr lang="en-IN" sz="2400">
                <a:latin typeface="Times New Roman"/>
                <a:ea typeface="Times New Roman"/>
                <a:cs typeface="Times New Roman"/>
                <a:sym typeface="Times New Roman"/>
              </a:rPr>
            </a:br>
            <a:endParaRPr sz="2400">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pic>
        <p:nvPicPr>
          <p:cNvPr id="420" name="Google Shape;420;p27"/>
          <p:cNvPicPr preferRelativeResize="0"/>
          <p:nvPr/>
        </p:nvPicPr>
        <p:blipFill rotWithShape="1">
          <a:blip r:embed="rId3">
            <a:alphaModFix/>
          </a:blip>
          <a:srcRect b="35316" l="33694" r="33843" t="37009"/>
          <a:stretch/>
        </p:blipFill>
        <p:spPr>
          <a:xfrm>
            <a:off x="4067033" y="4459312"/>
            <a:ext cx="4663369" cy="2235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Course Objectives</a:t>
            </a:r>
            <a:endParaRPr b="1"/>
          </a:p>
        </p:txBody>
      </p:sp>
      <p:sp>
        <p:nvSpPr>
          <p:cNvPr id="214" name="Google Shape;214;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grpSp>
        <p:nvGrpSpPr>
          <p:cNvPr id="215" name="Google Shape;215;p3"/>
          <p:cNvGrpSpPr/>
          <p:nvPr/>
        </p:nvGrpSpPr>
        <p:grpSpPr>
          <a:xfrm>
            <a:off x="1558715" y="2253322"/>
            <a:ext cx="9792213" cy="2880062"/>
            <a:chOff x="2870" y="1405526"/>
            <a:chExt cx="9792213" cy="2880062"/>
          </a:xfrm>
        </p:grpSpPr>
        <p:sp>
          <p:nvSpPr>
            <p:cNvPr id="216" name="Google Shape;216;p3"/>
            <p:cNvSpPr/>
            <p:nvPr/>
          </p:nvSpPr>
          <p:spPr>
            <a:xfrm>
              <a:off x="2870" y="1405526"/>
              <a:ext cx="2880062" cy="2880062"/>
            </a:xfrm>
            <a:prstGeom prst="ellipse">
              <a:avLst/>
            </a:prstGeom>
            <a:solidFill>
              <a:schemeClr val="accent2">
                <a:alpha val="49803"/>
              </a:schemeClr>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
            <p:cNvSpPr txBox="1"/>
            <p:nvPr/>
          </p:nvSpPr>
          <p:spPr>
            <a:xfrm>
              <a:off x="2870" y="1405526"/>
              <a:ext cx="2880062" cy="2880062"/>
            </a:xfrm>
            <a:prstGeom prst="rect">
              <a:avLst/>
            </a:prstGeom>
            <a:noFill/>
            <a:ln>
              <a:noFill/>
            </a:ln>
          </p:spPr>
          <p:txBody>
            <a:bodyPr anchorCtr="0" anchor="ctr" bIns="20300" lIns="158475" spcFirstLastPara="1" rIns="158475" wrap="square" tIns="20300">
              <a:noAutofit/>
            </a:bodyPr>
            <a:lstStyle/>
            <a:p>
              <a:pPr indent="0" lvl="0" marL="0" marR="0" rtl="0" algn="ctr">
                <a:lnSpc>
                  <a:spcPct val="90000"/>
                </a:lnSpc>
                <a:spcBef>
                  <a:spcPts val="0"/>
                </a:spcBef>
                <a:spcAft>
                  <a:spcPts val="0"/>
                </a:spcAft>
                <a:buNone/>
              </a:pPr>
              <a:r>
                <a:rPr b="1" lang="en-IN" sz="1600">
                  <a:solidFill>
                    <a:schemeClr val="dk1"/>
                  </a:solidFill>
                  <a:latin typeface="Calibri"/>
                  <a:ea typeface="Calibri"/>
                  <a:cs typeface="Calibri"/>
                  <a:sym typeface="Calibri"/>
                </a:rPr>
                <a:t>To understand the history and development of Machine Learning.</a:t>
              </a:r>
              <a:endParaRPr b="1" sz="1600">
                <a:solidFill>
                  <a:schemeClr val="dk1"/>
                </a:solidFill>
                <a:latin typeface="Calibri"/>
                <a:ea typeface="Calibri"/>
                <a:cs typeface="Calibri"/>
                <a:sym typeface="Calibri"/>
              </a:endParaRPr>
            </a:p>
          </p:txBody>
        </p:sp>
        <p:sp>
          <p:nvSpPr>
            <p:cNvPr id="218" name="Google Shape;218;p3"/>
            <p:cNvSpPr/>
            <p:nvPr/>
          </p:nvSpPr>
          <p:spPr>
            <a:xfrm>
              <a:off x="2306920" y="1405526"/>
              <a:ext cx="2880062" cy="2880062"/>
            </a:xfrm>
            <a:prstGeom prst="ellipse">
              <a:avLst/>
            </a:prstGeom>
            <a:solidFill>
              <a:srgbClr val="D07A5B">
                <a:alpha val="49803"/>
              </a:srgbClr>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
            <p:cNvSpPr txBox="1"/>
            <p:nvPr/>
          </p:nvSpPr>
          <p:spPr>
            <a:xfrm>
              <a:off x="2306920" y="1405526"/>
              <a:ext cx="2880062" cy="2880062"/>
            </a:xfrm>
            <a:prstGeom prst="rect">
              <a:avLst/>
            </a:prstGeom>
            <a:noFill/>
            <a:ln>
              <a:noFill/>
            </a:ln>
          </p:spPr>
          <p:txBody>
            <a:bodyPr anchorCtr="0" anchor="ctr" bIns="20300" lIns="158475" spcFirstLastPara="1" rIns="158475" wrap="square" tIns="20300">
              <a:noAutofit/>
            </a:bodyPr>
            <a:lstStyle/>
            <a:p>
              <a:pPr indent="0" lvl="0" marL="0" marR="0" rtl="0" algn="ctr">
                <a:lnSpc>
                  <a:spcPct val="90000"/>
                </a:lnSpc>
                <a:spcBef>
                  <a:spcPts val="0"/>
                </a:spcBef>
                <a:spcAft>
                  <a:spcPts val="0"/>
                </a:spcAft>
                <a:buNone/>
              </a:pPr>
              <a:r>
                <a:rPr b="1" lang="en-IN" sz="1600">
                  <a:solidFill>
                    <a:schemeClr val="dk1"/>
                  </a:solidFill>
                  <a:latin typeface="Calibri"/>
                  <a:ea typeface="Calibri"/>
                  <a:cs typeface="Calibri"/>
                  <a:sym typeface="Calibri"/>
                </a:rPr>
                <a:t>To provide a comprehensive foundation to Machine Learning and Optimization methodology with applications t.</a:t>
              </a:r>
              <a:endParaRPr b="1" sz="1600">
                <a:solidFill>
                  <a:schemeClr val="dk1"/>
                </a:solidFill>
                <a:latin typeface="Calibri"/>
                <a:ea typeface="Calibri"/>
                <a:cs typeface="Calibri"/>
                <a:sym typeface="Calibri"/>
              </a:endParaRPr>
            </a:p>
          </p:txBody>
        </p:sp>
        <p:sp>
          <p:nvSpPr>
            <p:cNvPr id="220" name="Google Shape;220;p3"/>
            <p:cNvSpPr/>
            <p:nvPr/>
          </p:nvSpPr>
          <p:spPr>
            <a:xfrm>
              <a:off x="4610971" y="1405526"/>
              <a:ext cx="2880062" cy="2880062"/>
            </a:xfrm>
            <a:prstGeom prst="ellipse">
              <a:avLst/>
            </a:prstGeom>
            <a:solidFill>
              <a:srgbClr val="B88881">
                <a:alpha val="49803"/>
              </a:srgbClr>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
            <p:cNvSpPr txBox="1"/>
            <p:nvPr/>
          </p:nvSpPr>
          <p:spPr>
            <a:xfrm>
              <a:off x="4610971" y="1405526"/>
              <a:ext cx="2880062" cy="2880062"/>
            </a:xfrm>
            <a:prstGeom prst="rect">
              <a:avLst/>
            </a:prstGeom>
            <a:noFill/>
            <a:ln>
              <a:noFill/>
            </a:ln>
          </p:spPr>
          <p:txBody>
            <a:bodyPr anchorCtr="0" anchor="ctr" bIns="20300" lIns="158475" spcFirstLastPara="1" rIns="158475" wrap="square" tIns="20300">
              <a:noAutofit/>
            </a:bodyPr>
            <a:lstStyle/>
            <a:p>
              <a:pPr indent="0" lvl="0" marL="0" marR="0" rtl="0" algn="ctr">
                <a:lnSpc>
                  <a:spcPct val="90000"/>
                </a:lnSpc>
                <a:spcBef>
                  <a:spcPts val="0"/>
                </a:spcBef>
                <a:spcAft>
                  <a:spcPts val="0"/>
                </a:spcAft>
                <a:buNone/>
              </a:pPr>
              <a:r>
                <a:rPr b="1" lang="en-IN" sz="1600">
                  <a:solidFill>
                    <a:schemeClr val="dk1"/>
                  </a:solidFill>
                  <a:latin typeface="Calibri"/>
                  <a:ea typeface="Calibri"/>
                  <a:cs typeface="Calibri"/>
                  <a:sym typeface="Calibri"/>
                </a:rPr>
                <a:t>To study learning processes: supervised and unsupervised, deterministic and statistical knowledge of Machine learners, and ensemble learning</a:t>
              </a:r>
              <a:endParaRPr b="1" sz="1600">
                <a:solidFill>
                  <a:schemeClr val="dk1"/>
                </a:solidFill>
                <a:latin typeface="Calibri"/>
                <a:ea typeface="Calibri"/>
                <a:cs typeface="Calibri"/>
                <a:sym typeface="Calibri"/>
              </a:endParaRPr>
            </a:p>
          </p:txBody>
        </p:sp>
        <p:sp>
          <p:nvSpPr>
            <p:cNvPr id="222" name="Google Shape;222;p3"/>
            <p:cNvSpPr/>
            <p:nvPr/>
          </p:nvSpPr>
          <p:spPr>
            <a:xfrm>
              <a:off x="6915021" y="1405526"/>
              <a:ext cx="2880062" cy="2880062"/>
            </a:xfrm>
            <a:prstGeom prst="ellipse">
              <a:avLst/>
            </a:prstGeom>
            <a:solidFill>
              <a:srgbClr val="A4A4A4">
                <a:alpha val="49803"/>
              </a:srgbClr>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
            <p:cNvSpPr txBox="1"/>
            <p:nvPr/>
          </p:nvSpPr>
          <p:spPr>
            <a:xfrm>
              <a:off x="6915021" y="1405526"/>
              <a:ext cx="2880062" cy="2880062"/>
            </a:xfrm>
            <a:prstGeom prst="rect">
              <a:avLst/>
            </a:prstGeom>
            <a:noFill/>
            <a:ln>
              <a:noFill/>
            </a:ln>
          </p:spPr>
          <p:txBody>
            <a:bodyPr anchorCtr="0" anchor="ctr" bIns="20300" lIns="158475" spcFirstLastPara="1" rIns="158475" wrap="square" tIns="20300">
              <a:noAutofit/>
            </a:bodyPr>
            <a:lstStyle/>
            <a:p>
              <a:pPr indent="0" lvl="0" marL="0" marR="0" rtl="0" algn="ctr">
                <a:lnSpc>
                  <a:spcPct val="90000"/>
                </a:lnSpc>
                <a:spcBef>
                  <a:spcPts val="0"/>
                </a:spcBef>
                <a:spcAft>
                  <a:spcPts val="0"/>
                </a:spcAft>
                <a:buNone/>
              </a:pPr>
              <a:r>
                <a:rPr b="1" lang="en-IN" sz="1600">
                  <a:solidFill>
                    <a:schemeClr val="dk1"/>
                  </a:solidFill>
                  <a:latin typeface="Calibri"/>
                  <a:ea typeface="Calibri"/>
                  <a:cs typeface="Calibri"/>
                  <a:sym typeface="Calibri"/>
                </a:rPr>
                <a:t>To understand modern techniques and practical trends of Machine learning.</a:t>
              </a:r>
              <a:endParaRPr b="1" sz="1600">
                <a:solidFill>
                  <a:schemeClr val="dk1"/>
                </a:solidFill>
                <a:latin typeface="Calibri"/>
                <a:ea typeface="Calibri"/>
                <a:cs typeface="Calibri"/>
                <a:sym typeface="Calibri"/>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28"/>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Methods to treat Missing Values</a:t>
            </a:r>
            <a:endParaRPr b="1"/>
          </a:p>
        </p:txBody>
      </p:sp>
      <p:sp>
        <p:nvSpPr>
          <p:cNvPr id="426" name="Google Shape;426;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427" name="Google Shape;427;p28"/>
          <p:cNvSpPr txBox="1"/>
          <p:nvPr>
            <p:ph idx="1" type="body"/>
          </p:nvPr>
        </p:nvSpPr>
        <p:spPr>
          <a:xfrm>
            <a:off x="109181" y="1023582"/>
            <a:ext cx="11941791" cy="5153381"/>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b="1" lang="en-IN" sz="2400">
                <a:latin typeface="Times New Roman"/>
                <a:ea typeface="Times New Roman"/>
                <a:cs typeface="Times New Roman"/>
                <a:sym typeface="Times New Roman"/>
              </a:rPr>
              <a:t>Mean/ Mode/ Median Imputation: </a:t>
            </a:r>
            <a:r>
              <a:rPr lang="en-IN" sz="2400">
                <a:latin typeface="Times New Roman"/>
                <a:ea typeface="Times New Roman"/>
                <a:cs typeface="Times New Roman"/>
                <a:sym typeface="Times New Roman"/>
              </a:rPr>
              <a:t>Imputation is a method to fill in the missing values with estimated ones.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The objective is to employ known relationships that can be identified in the valid values of the data set to assist in estimating the missing values.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Mean / Mode / Median imputation is one of the most frequently used methods.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It consists of replacing the missing data for a given attribute by the mean or median (quantitative attribute) or mode (qualitative attribute) of all known values of that variable.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It can be of two types:-</a:t>
            </a:r>
            <a:endParaRPr/>
          </a:p>
          <a:p>
            <a:pPr indent="-228600" lvl="1" marL="685800" rtl="0" algn="l">
              <a:lnSpc>
                <a:spcPct val="90000"/>
              </a:lnSpc>
              <a:spcBef>
                <a:spcPts val="500"/>
              </a:spcBef>
              <a:spcAft>
                <a:spcPts val="0"/>
              </a:spcAft>
              <a:buClr>
                <a:schemeClr val="dk1"/>
              </a:buClr>
              <a:buSzPts val="2000"/>
              <a:buChar char="•"/>
            </a:pPr>
            <a:r>
              <a:rPr b="1" lang="en-IN" sz="2000">
                <a:latin typeface="Times New Roman"/>
                <a:ea typeface="Times New Roman"/>
                <a:cs typeface="Times New Roman"/>
                <a:sym typeface="Times New Roman"/>
              </a:rPr>
              <a:t>Generalized Imputation:</a:t>
            </a:r>
            <a:r>
              <a:rPr lang="en-IN" sz="2000">
                <a:latin typeface="Times New Roman"/>
                <a:ea typeface="Times New Roman"/>
                <a:cs typeface="Times New Roman"/>
                <a:sym typeface="Times New Roman"/>
              </a:rPr>
              <a:t> In this case, we calculate the mean or median for all non missing values of that variable then replace missing value with mean or median. Like in above table, variable “</a:t>
            </a:r>
            <a:r>
              <a:rPr b="1" lang="en-IN" sz="2000">
                <a:latin typeface="Times New Roman"/>
                <a:ea typeface="Times New Roman"/>
                <a:cs typeface="Times New Roman"/>
                <a:sym typeface="Times New Roman"/>
              </a:rPr>
              <a:t>Manpower”</a:t>
            </a:r>
            <a:r>
              <a:rPr lang="en-IN" sz="2000">
                <a:latin typeface="Times New Roman"/>
                <a:ea typeface="Times New Roman"/>
                <a:cs typeface="Times New Roman"/>
                <a:sym typeface="Times New Roman"/>
              </a:rPr>
              <a:t> is missing so we take average of all non missing values of “</a:t>
            </a:r>
            <a:r>
              <a:rPr b="1" lang="en-IN" sz="2000">
                <a:latin typeface="Times New Roman"/>
                <a:ea typeface="Times New Roman"/>
                <a:cs typeface="Times New Roman"/>
                <a:sym typeface="Times New Roman"/>
              </a:rPr>
              <a:t>Manpower”</a:t>
            </a:r>
            <a:r>
              <a:rPr lang="en-IN" sz="2000">
                <a:latin typeface="Times New Roman"/>
                <a:ea typeface="Times New Roman"/>
                <a:cs typeface="Times New Roman"/>
                <a:sym typeface="Times New Roman"/>
              </a:rPr>
              <a:t> (</a:t>
            </a:r>
            <a:r>
              <a:rPr b="1" lang="en-IN" sz="2000">
                <a:latin typeface="Times New Roman"/>
                <a:ea typeface="Times New Roman"/>
                <a:cs typeface="Times New Roman"/>
                <a:sym typeface="Times New Roman"/>
              </a:rPr>
              <a:t>28.33</a:t>
            </a:r>
            <a:r>
              <a:rPr lang="en-IN" sz="2000">
                <a:latin typeface="Times New Roman"/>
                <a:ea typeface="Times New Roman"/>
                <a:cs typeface="Times New Roman"/>
                <a:sym typeface="Times New Roman"/>
              </a:rPr>
              <a:t>) and then replace missing value with it.</a:t>
            </a:r>
            <a:endParaRPr/>
          </a:p>
          <a:p>
            <a:pPr indent="-228600" lvl="1" marL="685800" rtl="0" algn="l">
              <a:lnSpc>
                <a:spcPct val="90000"/>
              </a:lnSpc>
              <a:spcBef>
                <a:spcPts val="500"/>
              </a:spcBef>
              <a:spcAft>
                <a:spcPts val="0"/>
              </a:spcAft>
              <a:buClr>
                <a:schemeClr val="dk1"/>
              </a:buClr>
              <a:buSzPts val="2000"/>
              <a:buChar char="•"/>
            </a:pPr>
            <a:r>
              <a:rPr b="1" lang="en-IN" sz="2000">
                <a:latin typeface="Times New Roman"/>
                <a:ea typeface="Times New Roman"/>
                <a:cs typeface="Times New Roman"/>
                <a:sym typeface="Times New Roman"/>
              </a:rPr>
              <a:t>Similar case Imputation:</a:t>
            </a:r>
            <a:r>
              <a:rPr lang="en-IN" sz="2000">
                <a:latin typeface="Times New Roman"/>
                <a:ea typeface="Times New Roman"/>
                <a:cs typeface="Times New Roman"/>
                <a:sym typeface="Times New Roman"/>
              </a:rPr>
              <a:t> In this case, we calculate average for gender “</a:t>
            </a:r>
            <a:r>
              <a:rPr b="1" lang="en-IN" sz="2000">
                <a:latin typeface="Times New Roman"/>
                <a:ea typeface="Times New Roman"/>
                <a:cs typeface="Times New Roman"/>
                <a:sym typeface="Times New Roman"/>
              </a:rPr>
              <a:t>Male” </a:t>
            </a:r>
            <a:r>
              <a:rPr lang="en-IN" sz="2000">
                <a:latin typeface="Times New Roman"/>
                <a:ea typeface="Times New Roman"/>
                <a:cs typeface="Times New Roman"/>
                <a:sym typeface="Times New Roman"/>
              </a:rPr>
              <a:t>(29.75) and “</a:t>
            </a:r>
            <a:r>
              <a:rPr b="1" lang="en-IN" sz="2000">
                <a:latin typeface="Times New Roman"/>
                <a:ea typeface="Times New Roman"/>
                <a:cs typeface="Times New Roman"/>
                <a:sym typeface="Times New Roman"/>
              </a:rPr>
              <a:t>Female</a:t>
            </a:r>
            <a:r>
              <a:rPr lang="en-IN" sz="2000">
                <a:latin typeface="Times New Roman"/>
                <a:ea typeface="Times New Roman"/>
                <a:cs typeface="Times New Roman"/>
                <a:sym typeface="Times New Roman"/>
              </a:rPr>
              <a:t>” (25) individually of non missing values then replace the missing value based on gender. For “</a:t>
            </a:r>
            <a:r>
              <a:rPr b="1" lang="en-IN" sz="2000">
                <a:latin typeface="Times New Roman"/>
                <a:ea typeface="Times New Roman"/>
                <a:cs typeface="Times New Roman"/>
                <a:sym typeface="Times New Roman"/>
              </a:rPr>
              <a:t>Male</a:t>
            </a:r>
            <a:r>
              <a:rPr lang="en-IN" sz="2000">
                <a:latin typeface="Times New Roman"/>
                <a:ea typeface="Times New Roman"/>
                <a:cs typeface="Times New Roman"/>
                <a:sym typeface="Times New Roman"/>
              </a:rPr>
              <a:t>“, we will replace missing values of manpower with 29.75 and for “</a:t>
            </a:r>
            <a:r>
              <a:rPr b="1" lang="en-IN" sz="2000">
                <a:latin typeface="Times New Roman"/>
                <a:ea typeface="Times New Roman"/>
                <a:cs typeface="Times New Roman"/>
                <a:sym typeface="Times New Roman"/>
              </a:rPr>
              <a:t>Female</a:t>
            </a:r>
            <a:r>
              <a:rPr lang="en-IN" sz="2000">
                <a:latin typeface="Times New Roman"/>
                <a:ea typeface="Times New Roman"/>
                <a:cs typeface="Times New Roman"/>
                <a:sym typeface="Times New Roman"/>
              </a:rPr>
              <a:t>” with 25.</a:t>
            </a:r>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29"/>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Methods to treat Missing Values</a:t>
            </a:r>
            <a:endParaRPr b="1"/>
          </a:p>
        </p:txBody>
      </p:sp>
      <p:sp>
        <p:nvSpPr>
          <p:cNvPr id="433" name="Google Shape;433;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434" name="Google Shape;434;p29"/>
          <p:cNvSpPr txBox="1"/>
          <p:nvPr>
            <p:ph idx="1" type="body"/>
          </p:nvPr>
        </p:nvSpPr>
        <p:spPr>
          <a:xfrm>
            <a:off x="109181" y="1023582"/>
            <a:ext cx="11941791" cy="5153381"/>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b="1" lang="en-IN" sz="2400">
                <a:latin typeface="Times New Roman"/>
                <a:ea typeface="Times New Roman"/>
                <a:cs typeface="Times New Roman"/>
                <a:sym typeface="Times New Roman"/>
              </a:rPr>
              <a:t>Prediction Model</a:t>
            </a:r>
            <a:r>
              <a:rPr lang="en-IN" sz="2400">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Prediction model is one of the sophisticated method for handling missing data.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Here, we create a predictive model to estimate values that will substitute the missing data.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In this case, we divide our data set into two sets: One set with no missing values for the variable and another one with missing values.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First data set become training data set of the model while second data set with missing values is test data set and variable with missing values is treated as target variable.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Next, we create a model to predict target variable based on other attributes of the training data set and populate missing values of test data set.</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 There are 2 drawbacks for this approach:</a:t>
            </a:r>
            <a:endParaRPr/>
          </a:p>
          <a:p>
            <a:pPr indent="-228600" lvl="1" marL="685800" rtl="0" algn="l">
              <a:lnSpc>
                <a:spcPct val="90000"/>
              </a:lnSpc>
              <a:spcBef>
                <a:spcPts val="500"/>
              </a:spcBef>
              <a:spcAft>
                <a:spcPts val="0"/>
              </a:spcAft>
              <a:buClr>
                <a:schemeClr val="dk1"/>
              </a:buClr>
              <a:buSzPts val="2000"/>
              <a:buChar char="•"/>
            </a:pPr>
            <a:r>
              <a:rPr lang="en-IN" sz="2000">
                <a:latin typeface="Times New Roman"/>
                <a:ea typeface="Times New Roman"/>
                <a:cs typeface="Times New Roman"/>
                <a:sym typeface="Times New Roman"/>
              </a:rPr>
              <a:t>The model estimated values are usually more well-behaved than the true values</a:t>
            </a:r>
            <a:endParaRPr/>
          </a:p>
          <a:p>
            <a:pPr indent="-228600" lvl="1" marL="685800" rtl="0" algn="l">
              <a:lnSpc>
                <a:spcPct val="90000"/>
              </a:lnSpc>
              <a:spcBef>
                <a:spcPts val="500"/>
              </a:spcBef>
              <a:spcAft>
                <a:spcPts val="0"/>
              </a:spcAft>
              <a:buClr>
                <a:schemeClr val="dk1"/>
              </a:buClr>
              <a:buSzPts val="2000"/>
              <a:buChar char="•"/>
            </a:pPr>
            <a:r>
              <a:rPr lang="en-IN" sz="2000">
                <a:latin typeface="Times New Roman"/>
                <a:ea typeface="Times New Roman"/>
                <a:cs typeface="Times New Roman"/>
                <a:sym typeface="Times New Roman"/>
              </a:rPr>
              <a:t>If there are no relationships with attributes in the data set and the attribute with missing values, then the model will not be precise for estimating missing values.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30"/>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Methods to treat Missing Values</a:t>
            </a:r>
            <a:endParaRPr b="1"/>
          </a:p>
        </p:txBody>
      </p:sp>
      <p:sp>
        <p:nvSpPr>
          <p:cNvPr id="440" name="Google Shape;440;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441" name="Google Shape;441;p30"/>
          <p:cNvSpPr txBox="1"/>
          <p:nvPr>
            <p:ph idx="1" type="body"/>
          </p:nvPr>
        </p:nvSpPr>
        <p:spPr>
          <a:xfrm>
            <a:off x="109181" y="1023582"/>
            <a:ext cx="11941791" cy="5153381"/>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b="1" lang="en-IN" sz="2400">
                <a:latin typeface="Times New Roman"/>
                <a:ea typeface="Times New Roman"/>
                <a:cs typeface="Times New Roman"/>
                <a:sym typeface="Times New Roman"/>
              </a:rPr>
              <a:t>KNN Imputation:</a:t>
            </a:r>
            <a:r>
              <a:rPr lang="en-IN" sz="2400">
                <a:latin typeface="Times New Roman"/>
                <a:ea typeface="Times New Roman"/>
                <a:cs typeface="Times New Roman"/>
                <a:sym typeface="Times New Roman"/>
              </a:rPr>
              <a:t> In this method of imputation, the missing values of an attribute are imputed using the given number of attributes that are most similar to the attribute whose values are missing.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The similarity of two attributes is determined using a distance function. It is also known to have certain advantage &amp; disadvantages.</a:t>
            </a:r>
            <a:endParaRPr/>
          </a:p>
          <a:p>
            <a:pPr indent="-76200" lvl="1" marL="685800" rtl="0" algn="l">
              <a:lnSpc>
                <a:spcPct val="90000"/>
              </a:lnSpc>
              <a:spcBef>
                <a:spcPts val="500"/>
              </a:spcBef>
              <a:spcAft>
                <a:spcPts val="0"/>
              </a:spcAft>
              <a:buClr>
                <a:schemeClr val="dk1"/>
              </a:buClr>
              <a:buSzPts val="2400"/>
              <a:buNone/>
            </a:pPr>
            <a:r>
              <a:t/>
            </a:r>
            <a:endParaRPr b="1">
              <a:latin typeface="Times New Roman"/>
              <a:ea typeface="Times New Roman"/>
              <a:cs typeface="Times New Roman"/>
              <a:sym typeface="Times New Roman"/>
            </a:endParaRPr>
          </a:p>
          <a:p>
            <a:pPr indent="-228600" lvl="1" marL="685800" rtl="0" algn="l">
              <a:lnSpc>
                <a:spcPct val="90000"/>
              </a:lnSpc>
              <a:spcBef>
                <a:spcPts val="500"/>
              </a:spcBef>
              <a:spcAft>
                <a:spcPts val="0"/>
              </a:spcAft>
              <a:buClr>
                <a:schemeClr val="dk1"/>
              </a:buClr>
              <a:buSzPts val="2400"/>
              <a:buChar char="•"/>
            </a:pPr>
            <a:r>
              <a:rPr b="1" lang="en-IN">
                <a:latin typeface="Times New Roman"/>
                <a:ea typeface="Times New Roman"/>
                <a:cs typeface="Times New Roman"/>
                <a:sym typeface="Times New Roman"/>
              </a:rPr>
              <a:t>Advantages:</a:t>
            </a:r>
            <a:endParaRPr>
              <a:latin typeface="Times New Roman"/>
              <a:ea typeface="Times New Roman"/>
              <a:cs typeface="Times New Roman"/>
              <a:sym typeface="Times New Roman"/>
            </a:endParaRPr>
          </a:p>
          <a:p>
            <a:pPr indent="-228600" lvl="2" marL="1143000" rtl="0" algn="l">
              <a:lnSpc>
                <a:spcPct val="90000"/>
              </a:lnSpc>
              <a:spcBef>
                <a:spcPts val="500"/>
              </a:spcBef>
              <a:spcAft>
                <a:spcPts val="0"/>
              </a:spcAft>
              <a:buClr>
                <a:schemeClr val="dk1"/>
              </a:buClr>
              <a:buSzPts val="2400"/>
              <a:buChar char="•"/>
            </a:pPr>
            <a:r>
              <a:rPr lang="en-IN" sz="2400">
                <a:latin typeface="Times New Roman"/>
                <a:ea typeface="Times New Roman"/>
                <a:cs typeface="Times New Roman"/>
                <a:sym typeface="Times New Roman"/>
              </a:rPr>
              <a:t>k-nearest neighbour can predict both qualitative &amp; quantitative attributes</a:t>
            </a:r>
            <a:endParaRPr/>
          </a:p>
          <a:p>
            <a:pPr indent="-228600" lvl="2" marL="1143000" rtl="0" algn="l">
              <a:lnSpc>
                <a:spcPct val="90000"/>
              </a:lnSpc>
              <a:spcBef>
                <a:spcPts val="500"/>
              </a:spcBef>
              <a:spcAft>
                <a:spcPts val="0"/>
              </a:spcAft>
              <a:buClr>
                <a:schemeClr val="dk1"/>
              </a:buClr>
              <a:buSzPts val="2400"/>
              <a:buChar char="•"/>
            </a:pPr>
            <a:r>
              <a:rPr lang="en-IN" sz="2400">
                <a:latin typeface="Times New Roman"/>
                <a:ea typeface="Times New Roman"/>
                <a:cs typeface="Times New Roman"/>
                <a:sym typeface="Times New Roman"/>
              </a:rPr>
              <a:t>Creation of predictive model for each attribute with missing data is not required</a:t>
            </a:r>
            <a:endParaRPr/>
          </a:p>
          <a:p>
            <a:pPr indent="-228600" lvl="2" marL="1143000" rtl="0" algn="l">
              <a:lnSpc>
                <a:spcPct val="90000"/>
              </a:lnSpc>
              <a:spcBef>
                <a:spcPts val="500"/>
              </a:spcBef>
              <a:spcAft>
                <a:spcPts val="0"/>
              </a:spcAft>
              <a:buClr>
                <a:schemeClr val="dk1"/>
              </a:buClr>
              <a:buSzPts val="2400"/>
              <a:buChar char="•"/>
            </a:pPr>
            <a:r>
              <a:rPr lang="en-IN" sz="2400">
                <a:latin typeface="Times New Roman"/>
                <a:ea typeface="Times New Roman"/>
                <a:cs typeface="Times New Roman"/>
                <a:sym typeface="Times New Roman"/>
              </a:rPr>
              <a:t>Attributes with multiple missing values can be easily treated</a:t>
            </a:r>
            <a:endParaRPr/>
          </a:p>
          <a:p>
            <a:pPr indent="-228600" lvl="2" marL="1143000" rtl="0" algn="l">
              <a:lnSpc>
                <a:spcPct val="90000"/>
              </a:lnSpc>
              <a:spcBef>
                <a:spcPts val="500"/>
              </a:spcBef>
              <a:spcAft>
                <a:spcPts val="0"/>
              </a:spcAft>
              <a:buClr>
                <a:schemeClr val="dk1"/>
              </a:buClr>
              <a:buSzPts val="2400"/>
              <a:buChar char="•"/>
            </a:pPr>
            <a:r>
              <a:rPr lang="en-IN" sz="2400">
                <a:latin typeface="Times New Roman"/>
                <a:ea typeface="Times New Roman"/>
                <a:cs typeface="Times New Roman"/>
                <a:sym typeface="Times New Roman"/>
              </a:rPr>
              <a:t>Correlation structure of the data is taken into consideration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31"/>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Methods to treat Missing Values</a:t>
            </a:r>
            <a:endParaRPr b="1"/>
          </a:p>
        </p:txBody>
      </p:sp>
      <p:sp>
        <p:nvSpPr>
          <p:cNvPr id="447" name="Google Shape;447;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448" name="Google Shape;448;p31"/>
          <p:cNvSpPr txBox="1"/>
          <p:nvPr>
            <p:ph idx="1" type="body"/>
          </p:nvPr>
        </p:nvSpPr>
        <p:spPr>
          <a:xfrm>
            <a:off x="109181" y="1023582"/>
            <a:ext cx="11941791" cy="5153381"/>
          </a:xfrm>
          <a:prstGeom prst="rect">
            <a:avLst/>
          </a:prstGeom>
          <a:noFill/>
          <a:ln>
            <a:noFill/>
          </a:ln>
        </p:spPr>
        <p:txBody>
          <a:bodyPr anchorCtr="0" anchor="t" bIns="45700" lIns="91425" spcFirstLastPara="1" rIns="91425" wrap="square" tIns="45700">
            <a:noAutofit/>
          </a:bodyPr>
          <a:lstStyle/>
          <a:p>
            <a:pPr indent="-76200" lvl="1" marL="685800" rtl="0" algn="l">
              <a:lnSpc>
                <a:spcPct val="90000"/>
              </a:lnSpc>
              <a:spcBef>
                <a:spcPts val="0"/>
              </a:spcBef>
              <a:spcAft>
                <a:spcPts val="0"/>
              </a:spcAft>
              <a:buClr>
                <a:schemeClr val="dk1"/>
              </a:buClr>
              <a:buSzPts val="2400"/>
              <a:buNone/>
            </a:pPr>
            <a:r>
              <a:t/>
            </a:r>
            <a:endParaRPr b="1">
              <a:latin typeface="Times New Roman"/>
              <a:ea typeface="Times New Roman"/>
              <a:cs typeface="Times New Roman"/>
              <a:sym typeface="Times New Roman"/>
            </a:endParaRPr>
          </a:p>
          <a:p>
            <a:pPr indent="-228600" lvl="1" marL="685800" rtl="0" algn="l">
              <a:lnSpc>
                <a:spcPct val="90000"/>
              </a:lnSpc>
              <a:spcBef>
                <a:spcPts val="500"/>
              </a:spcBef>
              <a:spcAft>
                <a:spcPts val="0"/>
              </a:spcAft>
              <a:buClr>
                <a:schemeClr val="dk1"/>
              </a:buClr>
              <a:buSzPts val="2400"/>
              <a:buChar char="•"/>
            </a:pPr>
            <a:r>
              <a:rPr b="1" lang="en-IN">
                <a:latin typeface="Times New Roman"/>
                <a:ea typeface="Times New Roman"/>
                <a:cs typeface="Times New Roman"/>
                <a:sym typeface="Times New Roman"/>
              </a:rPr>
              <a:t>Disadvantage:</a:t>
            </a:r>
            <a:endParaRPr/>
          </a:p>
          <a:p>
            <a:pPr indent="-76200" lvl="1" marL="685800" rtl="0" algn="l">
              <a:lnSpc>
                <a:spcPct val="90000"/>
              </a:lnSpc>
              <a:spcBef>
                <a:spcPts val="500"/>
              </a:spcBef>
              <a:spcAft>
                <a:spcPts val="0"/>
              </a:spcAft>
              <a:buClr>
                <a:schemeClr val="dk1"/>
              </a:buClr>
              <a:buSzPts val="2400"/>
              <a:buNone/>
            </a:pPr>
            <a:r>
              <a:t/>
            </a:r>
            <a:endParaRPr>
              <a:latin typeface="Times New Roman"/>
              <a:ea typeface="Times New Roman"/>
              <a:cs typeface="Times New Roman"/>
              <a:sym typeface="Times New Roman"/>
            </a:endParaRPr>
          </a:p>
          <a:p>
            <a:pPr indent="-228600" lvl="2" marL="1143000" rtl="0" algn="l">
              <a:lnSpc>
                <a:spcPct val="90000"/>
              </a:lnSpc>
              <a:spcBef>
                <a:spcPts val="500"/>
              </a:spcBef>
              <a:spcAft>
                <a:spcPts val="0"/>
              </a:spcAft>
              <a:buClr>
                <a:schemeClr val="dk1"/>
              </a:buClr>
              <a:buSzPts val="2400"/>
              <a:buChar char="•"/>
            </a:pPr>
            <a:r>
              <a:rPr lang="en-IN" sz="2400">
                <a:latin typeface="Times New Roman"/>
                <a:ea typeface="Times New Roman"/>
                <a:cs typeface="Times New Roman"/>
                <a:sym typeface="Times New Roman"/>
              </a:rPr>
              <a:t>KNN algorithm is very time-consuming in analyzing large database. It searches through all the dataset looking for the most similar instances.</a:t>
            </a:r>
            <a:endParaRPr/>
          </a:p>
          <a:p>
            <a:pPr indent="-76200" lvl="2" marL="1143000" rtl="0" algn="l">
              <a:lnSpc>
                <a:spcPct val="90000"/>
              </a:lnSpc>
              <a:spcBef>
                <a:spcPts val="500"/>
              </a:spcBef>
              <a:spcAft>
                <a:spcPts val="0"/>
              </a:spcAft>
              <a:buClr>
                <a:schemeClr val="dk1"/>
              </a:buClr>
              <a:buSzPts val="2400"/>
              <a:buNone/>
            </a:pPr>
            <a:r>
              <a:t/>
            </a:r>
            <a:endParaRPr sz="2400">
              <a:latin typeface="Times New Roman"/>
              <a:ea typeface="Times New Roman"/>
              <a:cs typeface="Times New Roman"/>
              <a:sym typeface="Times New Roman"/>
            </a:endParaRPr>
          </a:p>
          <a:p>
            <a:pPr indent="-228600" lvl="2" marL="1143000" rtl="0" algn="l">
              <a:lnSpc>
                <a:spcPct val="90000"/>
              </a:lnSpc>
              <a:spcBef>
                <a:spcPts val="500"/>
              </a:spcBef>
              <a:spcAft>
                <a:spcPts val="0"/>
              </a:spcAft>
              <a:buClr>
                <a:schemeClr val="dk1"/>
              </a:buClr>
              <a:buSzPts val="2400"/>
              <a:buChar char="•"/>
            </a:pPr>
            <a:r>
              <a:rPr lang="en-IN" sz="2400">
                <a:latin typeface="Times New Roman"/>
                <a:ea typeface="Times New Roman"/>
                <a:cs typeface="Times New Roman"/>
                <a:sym typeface="Times New Roman"/>
              </a:rPr>
              <a:t>Choice of k-value is very critical. Higher value of k would include attributes which are significantly different from what we need whereas lower value of k implies missing out of significant attributes.</a:t>
            </a:r>
            <a:endParaRPr/>
          </a:p>
          <a:p>
            <a:pPr indent="-228600" lvl="0" marL="228600" rtl="0" algn="l">
              <a:lnSpc>
                <a:spcPct val="90000"/>
              </a:lnSpc>
              <a:spcBef>
                <a:spcPts val="1000"/>
              </a:spcBef>
              <a:spcAft>
                <a:spcPts val="0"/>
              </a:spcAft>
              <a:buClr>
                <a:schemeClr val="dk1"/>
              </a:buClr>
              <a:buSzPts val="2400"/>
              <a:buChar char="•"/>
            </a:pPr>
            <a:br>
              <a:rPr lang="en-IN" sz="2400">
                <a:latin typeface="Times New Roman"/>
                <a:ea typeface="Times New Roman"/>
                <a:cs typeface="Times New Roman"/>
                <a:sym typeface="Times New Roman"/>
              </a:rPr>
            </a:br>
            <a:endParaRPr sz="2400">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32"/>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Techniques of Outlier Detection and Treatment</a:t>
            </a:r>
            <a:endParaRPr b="1"/>
          </a:p>
        </p:txBody>
      </p:sp>
      <p:sp>
        <p:nvSpPr>
          <p:cNvPr id="454" name="Google Shape;454;p32"/>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latin typeface="Times New Roman"/>
              <a:ea typeface="Times New Roman"/>
              <a:cs typeface="Times New Roman"/>
              <a:sym typeface="Times New Roman"/>
            </a:endParaRPr>
          </a:p>
          <a:p>
            <a:pPr indent="-228600" lvl="1" marL="685800" rtl="0" algn="l">
              <a:lnSpc>
                <a:spcPct val="90000"/>
              </a:lnSpc>
              <a:spcBef>
                <a:spcPts val="500"/>
              </a:spcBef>
              <a:spcAft>
                <a:spcPts val="0"/>
              </a:spcAft>
              <a:buClr>
                <a:schemeClr val="dk1"/>
              </a:buClr>
              <a:buSzPts val="2800"/>
              <a:buChar char="•"/>
            </a:pPr>
            <a:r>
              <a:rPr lang="en-IN" sz="2800">
                <a:latin typeface="Times New Roman"/>
                <a:ea typeface="Times New Roman"/>
                <a:cs typeface="Times New Roman"/>
                <a:sym typeface="Times New Roman"/>
              </a:rPr>
              <a:t>What is an outlier, its types and causes? </a:t>
            </a:r>
            <a:endParaRPr/>
          </a:p>
          <a:p>
            <a:pPr indent="-228600" lvl="1" marL="685800" rtl="0" algn="l">
              <a:lnSpc>
                <a:spcPct val="90000"/>
              </a:lnSpc>
              <a:spcBef>
                <a:spcPts val="500"/>
              </a:spcBef>
              <a:spcAft>
                <a:spcPts val="0"/>
              </a:spcAft>
              <a:buClr>
                <a:schemeClr val="dk1"/>
              </a:buClr>
              <a:buSzPts val="2800"/>
              <a:buChar char="•"/>
            </a:pPr>
            <a:r>
              <a:rPr lang="en-IN" sz="2800">
                <a:latin typeface="Times New Roman"/>
                <a:ea typeface="Times New Roman"/>
                <a:cs typeface="Times New Roman"/>
                <a:sym typeface="Times New Roman"/>
              </a:rPr>
              <a:t>What is the impact of outliers on dataset ? </a:t>
            </a:r>
            <a:endParaRPr sz="2800">
              <a:latin typeface="Times New Roman"/>
              <a:ea typeface="Times New Roman"/>
              <a:cs typeface="Times New Roman"/>
              <a:sym typeface="Times New Roman"/>
            </a:endParaRPr>
          </a:p>
          <a:p>
            <a:pPr indent="-228600" lvl="1" marL="685800" rtl="0" algn="l">
              <a:lnSpc>
                <a:spcPct val="90000"/>
              </a:lnSpc>
              <a:spcBef>
                <a:spcPts val="500"/>
              </a:spcBef>
              <a:spcAft>
                <a:spcPts val="0"/>
              </a:spcAft>
              <a:buClr>
                <a:schemeClr val="dk1"/>
              </a:buClr>
              <a:buSzPts val="2800"/>
              <a:buChar char="•"/>
            </a:pPr>
            <a:r>
              <a:rPr lang="en-IN" sz="2800">
                <a:latin typeface="Times New Roman"/>
                <a:ea typeface="Times New Roman"/>
                <a:cs typeface="Times New Roman"/>
                <a:sym typeface="Times New Roman"/>
              </a:rPr>
              <a:t>How to detect and remove outlier ? </a:t>
            </a:r>
            <a:endParaRPr/>
          </a:p>
        </p:txBody>
      </p:sp>
      <p:sp>
        <p:nvSpPr>
          <p:cNvPr id="455" name="Google Shape;455;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33"/>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What is Outlier?</a:t>
            </a:r>
            <a:endParaRPr b="1"/>
          </a:p>
        </p:txBody>
      </p:sp>
      <p:sp>
        <p:nvSpPr>
          <p:cNvPr id="461" name="Google Shape;461;p33"/>
          <p:cNvSpPr txBox="1"/>
          <p:nvPr>
            <p:ph idx="1" type="body"/>
          </p:nvPr>
        </p:nvSpPr>
        <p:spPr>
          <a:xfrm>
            <a:off x="412296" y="1050925"/>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Outlier is a commonly used terminology by analysts and data scientists as it needs close attention else it can result in wildly wrong estimations.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Outlier is an observation that appears far away and diverges from an overall pattern in a sample.</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Let’s take an example, we do customer profiling and find out that the average annual income of customers is $0.8 million. But, there are two customers having annual income of $4 and $4.2 million. These two customers annual income is much higher than rest of the population. These two observations will be seen as Outliers.</a:t>
            </a:r>
            <a:endParaRPr/>
          </a:p>
          <a:p>
            <a:pPr indent="-228600" lvl="0" marL="228600" rtl="0" algn="l">
              <a:lnSpc>
                <a:spcPct val="90000"/>
              </a:lnSpc>
              <a:spcBef>
                <a:spcPts val="1000"/>
              </a:spcBef>
              <a:spcAft>
                <a:spcPts val="0"/>
              </a:spcAft>
              <a:buClr>
                <a:schemeClr val="dk1"/>
              </a:buClr>
              <a:buSzPts val="2400"/>
              <a:buChar char="•"/>
            </a:pPr>
            <a:br>
              <a:rPr lang="en-IN" sz="2400" u="sng">
                <a:solidFill>
                  <a:schemeClr val="hlink"/>
                </a:solidFill>
                <a:latin typeface="Times New Roman"/>
                <a:ea typeface="Times New Roman"/>
                <a:cs typeface="Times New Roman"/>
                <a:sym typeface="Times New Roman"/>
                <a:hlinkClick r:id="rId3"/>
              </a:rPr>
            </a:br>
            <a:endParaRPr sz="2400">
              <a:latin typeface="Times New Roman"/>
              <a:ea typeface="Times New Roman"/>
              <a:cs typeface="Times New Roman"/>
              <a:sym typeface="Times New Roman"/>
            </a:endParaRPr>
          </a:p>
        </p:txBody>
      </p:sp>
      <p:sp>
        <p:nvSpPr>
          <p:cNvPr id="462" name="Google Shape;462;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463" name="Google Shape;463;p33"/>
          <p:cNvPicPr preferRelativeResize="0"/>
          <p:nvPr/>
        </p:nvPicPr>
        <p:blipFill rotWithShape="1">
          <a:blip r:embed="rId4">
            <a:alphaModFix/>
          </a:blip>
          <a:srcRect b="26156" l="34030" r="34067" t="34819"/>
          <a:stretch/>
        </p:blipFill>
        <p:spPr>
          <a:xfrm>
            <a:off x="3916906" y="3955232"/>
            <a:ext cx="3889613" cy="267496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34"/>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Types of Outlier</a:t>
            </a:r>
            <a:endParaRPr b="1"/>
          </a:p>
        </p:txBody>
      </p:sp>
      <p:sp>
        <p:nvSpPr>
          <p:cNvPr id="469" name="Google Shape;469;p34"/>
          <p:cNvSpPr txBox="1"/>
          <p:nvPr>
            <p:ph idx="1" type="body"/>
          </p:nvPr>
        </p:nvSpPr>
        <p:spPr>
          <a:xfrm>
            <a:off x="574627" y="1068009"/>
            <a:ext cx="11367407" cy="5789991"/>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Outlier can be of two types: </a:t>
            </a:r>
            <a:r>
              <a:rPr b="1" lang="en-IN" sz="2400">
                <a:latin typeface="Times New Roman"/>
                <a:ea typeface="Times New Roman"/>
                <a:cs typeface="Times New Roman"/>
                <a:sym typeface="Times New Roman"/>
              </a:rPr>
              <a:t>Univariate</a:t>
            </a:r>
            <a:r>
              <a:rPr lang="en-IN" sz="2400">
                <a:latin typeface="Times New Roman"/>
                <a:ea typeface="Times New Roman"/>
                <a:cs typeface="Times New Roman"/>
                <a:sym typeface="Times New Roman"/>
              </a:rPr>
              <a:t> and </a:t>
            </a:r>
            <a:r>
              <a:rPr b="1" lang="en-IN" sz="2400">
                <a:latin typeface="Times New Roman"/>
                <a:ea typeface="Times New Roman"/>
                <a:cs typeface="Times New Roman"/>
                <a:sym typeface="Times New Roman"/>
              </a:rPr>
              <a:t>Multivariate</a:t>
            </a:r>
            <a:r>
              <a:rPr lang="en-IN" sz="2400">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Univariate outliers can be found when we look at distribution of a single variable (in previous slide). </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Multi-variate outliers are outliers in an n-dimensional space. In order to find them, you have to look at distributions in multi-dimensions.</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Let us say we are understanding the relationship between height and weight. </a:t>
            </a:r>
            <a:endParaRPr sz="2400">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rPr b="1" lang="en-IN" sz="2400">
                <a:latin typeface="Times New Roman"/>
                <a:ea typeface="Times New Roman"/>
                <a:cs typeface="Times New Roman"/>
                <a:sym typeface="Times New Roman"/>
              </a:rPr>
              <a:t>		Univariate</a:t>
            </a:r>
            <a:r>
              <a:rPr lang="en-IN" sz="2400">
                <a:latin typeface="Times New Roman"/>
                <a:ea typeface="Times New Roman"/>
                <a:cs typeface="Times New Roman"/>
                <a:sym typeface="Times New Roman"/>
              </a:rPr>
              <a:t>  (Not Present)		         </a:t>
            </a:r>
            <a:r>
              <a:rPr b="1" lang="en-IN" sz="2400">
                <a:latin typeface="Times New Roman"/>
                <a:ea typeface="Times New Roman"/>
                <a:cs typeface="Times New Roman"/>
                <a:sym typeface="Times New Roman"/>
              </a:rPr>
              <a:t>Multivariate</a:t>
            </a:r>
            <a:endParaRPr sz="2400">
              <a:latin typeface="Times New Roman"/>
              <a:ea typeface="Times New Roman"/>
              <a:cs typeface="Times New Roman"/>
              <a:sym typeface="Times New Roman"/>
            </a:endParaRPr>
          </a:p>
        </p:txBody>
      </p:sp>
      <p:sp>
        <p:nvSpPr>
          <p:cNvPr id="470" name="Google Shape;470;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471" name="Google Shape;471;p34"/>
          <p:cNvPicPr preferRelativeResize="0"/>
          <p:nvPr/>
        </p:nvPicPr>
        <p:blipFill rotWithShape="1">
          <a:blip r:embed="rId3">
            <a:alphaModFix/>
          </a:blip>
          <a:srcRect b="26953" l="7166" r="7536" t="34620"/>
          <a:stretch/>
        </p:blipFill>
        <p:spPr>
          <a:xfrm>
            <a:off x="838200" y="3585807"/>
            <a:ext cx="10399594" cy="263401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35"/>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Cause of Outliers</a:t>
            </a:r>
            <a:endParaRPr b="1"/>
          </a:p>
        </p:txBody>
      </p:sp>
      <p:sp>
        <p:nvSpPr>
          <p:cNvPr id="477" name="Google Shape;477;p35"/>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Causes of outliers can be classified in two broad categories:</a:t>
            </a:r>
            <a:endParaRPr/>
          </a:p>
          <a:p>
            <a:pPr indent="0" lvl="0" marL="0" rtl="0" algn="l">
              <a:lnSpc>
                <a:spcPct val="90000"/>
              </a:lnSpc>
              <a:spcBef>
                <a:spcPts val="1000"/>
              </a:spcBef>
              <a:spcAft>
                <a:spcPts val="0"/>
              </a:spcAft>
              <a:buClr>
                <a:schemeClr val="dk1"/>
              </a:buClr>
              <a:buSzPts val="2400"/>
              <a:buNone/>
            </a:pPr>
            <a:r>
              <a:rPr b="1" lang="en-IN" sz="2400">
                <a:latin typeface="Times New Roman"/>
                <a:ea typeface="Times New Roman"/>
                <a:cs typeface="Times New Roman"/>
                <a:sym typeface="Times New Roman"/>
              </a:rPr>
              <a:t>Artificial (Error) / Non-natural</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rPr b="1" lang="en-IN" sz="2400">
                <a:latin typeface="Times New Roman"/>
                <a:ea typeface="Times New Roman"/>
                <a:cs typeface="Times New Roman"/>
                <a:sym typeface="Times New Roman"/>
              </a:rPr>
              <a:t>Natural</a:t>
            </a:r>
            <a:r>
              <a:rPr lang="en-IN" sz="2400">
                <a:latin typeface="Times New Roman"/>
                <a:ea typeface="Times New Roman"/>
                <a:cs typeface="Times New Roman"/>
                <a:sym typeface="Times New Roman"/>
              </a:rPr>
              <a:t>.</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Let’s understand various types of outliers in more detail:</a:t>
            </a:r>
            <a:endParaRPr/>
          </a:p>
          <a:p>
            <a:pPr indent="-228600" lvl="0" marL="228600" rtl="0" algn="l">
              <a:lnSpc>
                <a:spcPct val="90000"/>
              </a:lnSpc>
              <a:spcBef>
                <a:spcPts val="1000"/>
              </a:spcBef>
              <a:spcAft>
                <a:spcPts val="0"/>
              </a:spcAft>
              <a:buClr>
                <a:schemeClr val="dk1"/>
              </a:buClr>
              <a:buSzPts val="2400"/>
              <a:buChar char="•"/>
            </a:pPr>
            <a:r>
              <a:rPr b="1" lang="en-IN" sz="2400">
                <a:latin typeface="Times New Roman"/>
                <a:ea typeface="Times New Roman"/>
                <a:cs typeface="Times New Roman"/>
                <a:sym typeface="Times New Roman"/>
              </a:rPr>
              <a:t>Data Entry Errors:-</a:t>
            </a:r>
            <a:r>
              <a:rPr lang="en-IN" sz="2400">
                <a:latin typeface="Times New Roman"/>
                <a:ea typeface="Times New Roman"/>
                <a:cs typeface="Times New Roman"/>
                <a:sym typeface="Times New Roman"/>
              </a:rPr>
              <a:t> Human errors such as errors caused during data collection, recording, or entry can cause outliers in data. For example: Annual income of a customer is $100,000. Accidentally, the data entry operator puts an additional zero in the figure. Now the income becomes $1,000,000 which is 10 times higher. Evidently, this will be the outlier value when compared with rest of the population.</a:t>
            </a:r>
            <a:endParaRPr/>
          </a:p>
          <a:p>
            <a:pPr indent="-228600" lvl="0" marL="228600" rtl="0" algn="l">
              <a:lnSpc>
                <a:spcPct val="90000"/>
              </a:lnSpc>
              <a:spcBef>
                <a:spcPts val="1000"/>
              </a:spcBef>
              <a:spcAft>
                <a:spcPts val="0"/>
              </a:spcAft>
              <a:buClr>
                <a:schemeClr val="dk1"/>
              </a:buClr>
              <a:buSzPts val="2400"/>
              <a:buChar char="•"/>
            </a:pPr>
            <a:r>
              <a:rPr b="1" lang="en-IN" sz="2400">
                <a:latin typeface="Times New Roman"/>
                <a:ea typeface="Times New Roman"/>
                <a:cs typeface="Times New Roman"/>
                <a:sym typeface="Times New Roman"/>
              </a:rPr>
              <a:t>Measurement Error: </a:t>
            </a:r>
            <a:r>
              <a:rPr lang="en-IN" sz="2400">
                <a:latin typeface="Times New Roman"/>
                <a:ea typeface="Times New Roman"/>
                <a:cs typeface="Times New Roman"/>
                <a:sym typeface="Times New Roman"/>
              </a:rPr>
              <a:t>It is the most common source of outliers. This is caused when the measurement instrument used turns out to be faulty. For example: There are 10 weighing machines. 9 of them are correct, 1 is faulty. Weight measured by people on the faulty machine will be higher / lower than the rest of people in the group. The weights measured on faulty machine can lead to outliers.</a:t>
            </a:r>
            <a:endParaRPr sz="2400">
              <a:latin typeface="Times New Roman"/>
              <a:ea typeface="Times New Roman"/>
              <a:cs typeface="Times New Roman"/>
              <a:sym typeface="Times New Roman"/>
            </a:endParaRPr>
          </a:p>
        </p:txBody>
      </p:sp>
      <p:sp>
        <p:nvSpPr>
          <p:cNvPr id="478" name="Google Shape;478;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36"/>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Cause of Outliers</a:t>
            </a:r>
            <a:endParaRPr b="1"/>
          </a:p>
        </p:txBody>
      </p:sp>
      <p:sp>
        <p:nvSpPr>
          <p:cNvPr id="484" name="Google Shape;484;p36"/>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b="1" lang="en-IN" sz="2400">
                <a:latin typeface="Times New Roman"/>
                <a:ea typeface="Times New Roman"/>
                <a:cs typeface="Times New Roman"/>
                <a:sym typeface="Times New Roman"/>
              </a:rPr>
              <a:t>Experimental Error:</a:t>
            </a:r>
            <a:r>
              <a:rPr lang="en-IN" sz="2400">
                <a:latin typeface="Times New Roman"/>
                <a:ea typeface="Times New Roman"/>
                <a:cs typeface="Times New Roman"/>
                <a:sym typeface="Times New Roman"/>
              </a:rPr>
              <a:t> For example: In a 100m sprint of 7 runners, one runner missed out on concentrating on the ‘Go’ call which caused him to start late. Hence, this caused the runner’s run time to be more than other runners. His total run time can be an outlier.</a:t>
            </a:r>
            <a:endParaRPr/>
          </a:p>
          <a:p>
            <a:pPr indent="-228600" lvl="0" marL="228600" rtl="0" algn="l">
              <a:lnSpc>
                <a:spcPct val="90000"/>
              </a:lnSpc>
              <a:spcBef>
                <a:spcPts val="1000"/>
              </a:spcBef>
              <a:spcAft>
                <a:spcPts val="0"/>
              </a:spcAft>
              <a:buClr>
                <a:schemeClr val="dk1"/>
              </a:buClr>
              <a:buSzPts val="2400"/>
              <a:buChar char="•"/>
            </a:pPr>
            <a:r>
              <a:rPr b="1" lang="en-IN" sz="2400">
                <a:latin typeface="Times New Roman"/>
                <a:ea typeface="Times New Roman"/>
                <a:cs typeface="Times New Roman"/>
                <a:sym typeface="Times New Roman"/>
              </a:rPr>
              <a:t>Intentional Outlier</a:t>
            </a:r>
            <a:r>
              <a:rPr b="1" i="1" lang="en-IN" sz="2400">
                <a:latin typeface="Times New Roman"/>
                <a:ea typeface="Times New Roman"/>
                <a:cs typeface="Times New Roman"/>
                <a:sym typeface="Times New Roman"/>
              </a:rPr>
              <a:t>: </a:t>
            </a:r>
            <a:r>
              <a:rPr lang="en-IN" sz="2400">
                <a:latin typeface="Times New Roman"/>
                <a:ea typeface="Times New Roman"/>
                <a:cs typeface="Times New Roman"/>
                <a:sym typeface="Times New Roman"/>
              </a:rPr>
              <a:t>This is commonly found in self-reported measures that involves sensitive data. For example: Teens would typically under report the amount of alcohol that they consume. Only a fraction of them would report actual value. Here actual values might look like outliers because rest of the teens are under reporting the consumption.</a:t>
            </a:r>
            <a:endParaRPr/>
          </a:p>
          <a:p>
            <a:pPr indent="-228600" lvl="0" marL="228600" rtl="0" algn="l">
              <a:lnSpc>
                <a:spcPct val="90000"/>
              </a:lnSpc>
              <a:spcBef>
                <a:spcPts val="1000"/>
              </a:spcBef>
              <a:spcAft>
                <a:spcPts val="0"/>
              </a:spcAft>
              <a:buClr>
                <a:schemeClr val="dk1"/>
              </a:buClr>
              <a:buSzPts val="2400"/>
              <a:buChar char="•"/>
            </a:pPr>
            <a:r>
              <a:rPr b="1" lang="en-IN" sz="2400">
                <a:latin typeface="Times New Roman"/>
                <a:ea typeface="Times New Roman"/>
                <a:cs typeface="Times New Roman"/>
                <a:sym typeface="Times New Roman"/>
              </a:rPr>
              <a:t>Data Processing Error: </a:t>
            </a:r>
            <a:r>
              <a:rPr lang="en-IN" sz="2400">
                <a:latin typeface="Times New Roman"/>
                <a:ea typeface="Times New Roman"/>
                <a:cs typeface="Times New Roman"/>
                <a:sym typeface="Times New Roman"/>
              </a:rPr>
              <a:t>Whenever we perform data mining, we extract data from multiple sources. It is possible that some manipulation or extraction errors may lead to outliers in the dataset.</a:t>
            </a:r>
            <a:endParaRPr/>
          </a:p>
          <a:p>
            <a:pPr indent="-228600" lvl="0" marL="228600" rtl="0" algn="l">
              <a:lnSpc>
                <a:spcPct val="90000"/>
              </a:lnSpc>
              <a:spcBef>
                <a:spcPts val="1000"/>
              </a:spcBef>
              <a:spcAft>
                <a:spcPts val="0"/>
              </a:spcAft>
              <a:buClr>
                <a:schemeClr val="dk1"/>
              </a:buClr>
              <a:buSzPts val="2400"/>
              <a:buChar char="•"/>
            </a:pPr>
            <a:r>
              <a:rPr b="1" lang="en-IN" sz="2400">
                <a:latin typeface="Times New Roman"/>
                <a:ea typeface="Times New Roman"/>
                <a:cs typeface="Times New Roman"/>
                <a:sym typeface="Times New Roman"/>
              </a:rPr>
              <a:t>Sampling error:</a:t>
            </a:r>
            <a:r>
              <a:rPr lang="en-IN" sz="2400">
                <a:latin typeface="Times New Roman"/>
                <a:ea typeface="Times New Roman"/>
                <a:cs typeface="Times New Roman"/>
                <a:sym typeface="Times New Roman"/>
              </a:rPr>
              <a:t> For instance, we have to measure the height of athletes. By mistake, we include a few basketball players in the sample. This inclusion is likely to cause outliers in the dataset.</a:t>
            </a:r>
            <a:endParaRPr sz="2400">
              <a:latin typeface="Times New Roman"/>
              <a:ea typeface="Times New Roman"/>
              <a:cs typeface="Times New Roman"/>
              <a:sym typeface="Times New Roman"/>
            </a:endParaRPr>
          </a:p>
        </p:txBody>
      </p:sp>
      <p:sp>
        <p:nvSpPr>
          <p:cNvPr id="485" name="Google Shape;485;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37"/>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Cause of Outliers</a:t>
            </a:r>
            <a:endParaRPr b="1"/>
          </a:p>
        </p:txBody>
      </p:sp>
      <p:sp>
        <p:nvSpPr>
          <p:cNvPr id="491" name="Google Shape;491;p37"/>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b="1" lang="en-IN" sz="2400">
                <a:latin typeface="Times New Roman"/>
                <a:ea typeface="Times New Roman"/>
                <a:cs typeface="Times New Roman"/>
                <a:sym typeface="Times New Roman"/>
              </a:rPr>
              <a:t>Natural Outlier: </a:t>
            </a:r>
            <a:r>
              <a:rPr lang="en-IN" sz="2400">
                <a:latin typeface="Times New Roman"/>
                <a:ea typeface="Times New Roman"/>
                <a:cs typeface="Times New Roman"/>
                <a:sym typeface="Times New Roman"/>
              </a:rPr>
              <a:t>When an outlier is not artificial (due to error), it is a natural outlier. For instance: In my last assignment with one of the renowned insurance company, I noticed that the performance of top 50 financial advisors was far higher than rest of the population. Surprisingly, it was not due to any error. Hence, whenever we perform any data mining activity with advisors, we used to treat this segment separately.</a:t>
            </a:r>
            <a:endParaRPr/>
          </a:p>
        </p:txBody>
      </p:sp>
      <p:sp>
        <p:nvSpPr>
          <p:cNvPr id="492" name="Google Shape;492;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Syllabus</a:t>
            </a:r>
            <a:endParaRPr b="1"/>
          </a:p>
        </p:txBody>
      </p:sp>
      <p:sp>
        <p:nvSpPr>
          <p:cNvPr id="229" name="Google Shape;229;p4"/>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b="1" lang="en-IN" sz="2400">
                <a:latin typeface="Times New Roman"/>
                <a:ea typeface="Times New Roman"/>
                <a:cs typeface="Times New Roman"/>
                <a:sym typeface="Times New Roman"/>
              </a:rPr>
              <a:t>UNIT-I</a:t>
            </a:r>
            <a:r>
              <a:rPr lang="en-IN" sz="2400">
                <a:latin typeface="Times New Roman"/>
                <a:ea typeface="Times New Roman"/>
                <a:cs typeface="Times New Roman"/>
                <a:sym typeface="Times New Roman"/>
              </a:rPr>
              <a:t>                      </a:t>
            </a:r>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b="1" lang="en-IN" sz="2400">
                <a:latin typeface="Times New Roman"/>
                <a:ea typeface="Times New Roman"/>
                <a:cs typeface="Times New Roman"/>
                <a:sym typeface="Times New Roman"/>
              </a:rPr>
              <a:t>Chapter-1  </a:t>
            </a:r>
            <a:r>
              <a:rPr lang="en-IN" sz="2400">
                <a:latin typeface="Times New Roman"/>
                <a:ea typeface="Times New Roman"/>
                <a:cs typeface="Times New Roman"/>
                <a:sym typeface="Times New Roman"/>
              </a:rPr>
              <a:t>   </a:t>
            </a:r>
            <a:endParaRPr/>
          </a:p>
          <a:p>
            <a:pPr indent="0" lvl="0" marL="0" rtl="0" algn="l">
              <a:lnSpc>
                <a:spcPct val="90000"/>
              </a:lnSpc>
              <a:spcBef>
                <a:spcPts val="1000"/>
              </a:spcBef>
              <a:spcAft>
                <a:spcPts val="0"/>
              </a:spcAft>
              <a:buClr>
                <a:schemeClr val="dk1"/>
              </a:buClr>
              <a:buSzPts val="2400"/>
              <a:buNone/>
            </a:pPr>
            <a:r>
              <a:rPr lang="en-IN" sz="2400">
                <a:latin typeface="Times New Roman"/>
                <a:ea typeface="Times New Roman"/>
                <a:cs typeface="Times New Roman"/>
                <a:sym typeface="Times New Roman"/>
              </a:rPr>
              <a:t>                                       </a:t>
            </a:r>
            <a:br>
              <a:rPr lang="en-IN" sz="2400">
                <a:latin typeface="Times New Roman"/>
                <a:ea typeface="Times New Roman"/>
                <a:cs typeface="Times New Roman"/>
                <a:sym typeface="Times New Roman"/>
              </a:rPr>
            </a:br>
            <a:r>
              <a:rPr b="1" lang="en-IN" sz="2400"/>
              <a:t>Fundamentals of Machine Learning:</a:t>
            </a:r>
            <a:r>
              <a:rPr lang="en-IN" sz="2400"/>
              <a:t> Introduction to Machine Learning (ML), Different types of Machine Learning, Machine Learning Life Cycle: Data Discovery, Exploratory Analysis: Data Preparation, Model Planning, Model Building, Model Evaluation, Real World Case Study. Foundation of ML: ML Techniques.</a:t>
            </a:r>
            <a:br>
              <a:rPr lang="en-IN" sz="2400">
                <a:latin typeface="Times New Roman"/>
                <a:ea typeface="Times New Roman"/>
                <a:cs typeface="Times New Roman"/>
                <a:sym typeface="Times New Roman"/>
              </a:rPr>
            </a:br>
            <a:r>
              <a:rPr b="1" lang="en-IN" sz="2400">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p:txBody>
      </p:sp>
      <p:sp>
        <p:nvSpPr>
          <p:cNvPr id="230" name="Google Shape;230;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38"/>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Impact of Outliers</a:t>
            </a:r>
            <a:endParaRPr b="1"/>
          </a:p>
        </p:txBody>
      </p:sp>
      <p:sp>
        <p:nvSpPr>
          <p:cNvPr id="498" name="Google Shape;498;p38"/>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Outliers can drastically change the results of the data analysis and statistical modeling.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There are numerous unfavourable impacts of outliers in the data set:</a:t>
            </a:r>
            <a:endParaRPr/>
          </a:p>
          <a:p>
            <a:pPr indent="-228600" lvl="1" marL="685800" rtl="0" algn="l">
              <a:lnSpc>
                <a:spcPct val="90000"/>
              </a:lnSpc>
              <a:spcBef>
                <a:spcPts val="500"/>
              </a:spcBef>
              <a:spcAft>
                <a:spcPts val="0"/>
              </a:spcAft>
              <a:buClr>
                <a:schemeClr val="dk1"/>
              </a:buClr>
              <a:buSzPts val="2000"/>
              <a:buChar char="•"/>
            </a:pPr>
            <a:r>
              <a:rPr lang="en-IN" sz="2000">
                <a:latin typeface="Times New Roman"/>
                <a:ea typeface="Times New Roman"/>
                <a:cs typeface="Times New Roman"/>
                <a:sym typeface="Times New Roman"/>
              </a:rPr>
              <a:t>It increases the error variance and reduces the power of statistical tests</a:t>
            </a:r>
            <a:endParaRPr/>
          </a:p>
          <a:p>
            <a:pPr indent="-228600" lvl="1" marL="685800" rtl="0" algn="l">
              <a:lnSpc>
                <a:spcPct val="90000"/>
              </a:lnSpc>
              <a:spcBef>
                <a:spcPts val="500"/>
              </a:spcBef>
              <a:spcAft>
                <a:spcPts val="0"/>
              </a:spcAft>
              <a:buClr>
                <a:schemeClr val="dk1"/>
              </a:buClr>
              <a:buSzPts val="2000"/>
              <a:buChar char="•"/>
            </a:pPr>
            <a:r>
              <a:rPr lang="en-IN" sz="2000">
                <a:latin typeface="Times New Roman"/>
                <a:ea typeface="Times New Roman"/>
                <a:cs typeface="Times New Roman"/>
                <a:sym typeface="Times New Roman"/>
              </a:rPr>
              <a:t>If the outliers are non-randomly distributed, they can decrease normality</a:t>
            </a:r>
            <a:endParaRPr/>
          </a:p>
          <a:p>
            <a:pPr indent="-228600" lvl="1" marL="685800" rtl="0" algn="l">
              <a:lnSpc>
                <a:spcPct val="90000"/>
              </a:lnSpc>
              <a:spcBef>
                <a:spcPts val="500"/>
              </a:spcBef>
              <a:spcAft>
                <a:spcPts val="0"/>
              </a:spcAft>
              <a:buClr>
                <a:schemeClr val="dk1"/>
              </a:buClr>
              <a:buSzPts val="2000"/>
              <a:buChar char="•"/>
            </a:pPr>
            <a:r>
              <a:rPr lang="en-IN" sz="2000">
                <a:latin typeface="Times New Roman"/>
                <a:ea typeface="Times New Roman"/>
                <a:cs typeface="Times New Roman"/>
                <a:sym typeface="Times New Roman"/>
              </a:rPr>
              <a:t>They can bias or influence estimates that may be of substantive interest</a:t>
            </a:r>
            <a:endParaRPr/>
          </a:p>
          <a:p>
            <a:pPr indent="-228600" lvl="1" marL="685800" rtl="0" algn="l">
              <a:lnSpc>
                <a:spcPct val="90000"/>
              </a:lnSpc>
              <a:spcBef>
                <a:spcPts val="500"/>
              </a:spcBef>
              <a:spcAft>
                <a:spcPts val="0"/>
              </a:spcAft>
              <a:buClr>
                <a:schemeClr val="dk1"/>
              </a:buClr>
              <a:buSzPts val="2000"/>
              <a:buChar char="•"/>
            </a:pPr>
            <a:r>
              <a:rPr lang="en-IN" sz="2000">
                <a:latin typeface="Times New Roman"/>
                <a:ea typeface="Times New Roman"/>
                <a:cs typeface="Times New Roman"/>
                <a:sym typeface="Times New Roman"/>
              </a:rPr>
              <a:t>They can also impact the basic assumption of Regression, ANOVA and other statistical model assumptions.</a:t>
            </a:r>
            <a:endParaRPr sz="2000">
              <a:latin typeface="Times New Roman"/>
              <a:ea typeface="Times New Roman"/>
              <a:cs typeface="Times New Roman"/>
              <a:sym typeface="Times New Roman"/>
            </a:endParaRPr>
          </a:p>
        </p:txBody>
      </p:sp>
      <p:sp>
        <p:nvSpPr>
          <p:cNvPr id="499" name="Google Shape;499;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500" name="Google Shape;500;p38"/>
          <p:cNvPicPr preferRelativeResize="0"/>
          <p:nvPr/>
        </p:nvPicPr>
        <p:blipFill rotWithShape="1">
          <a:blip r:embed="rId3">
            <a:alphaModFix/>
          </a:blip>
          <a:srcRect b="29541" l="28320" r="28358" t="37606"/>
          <a:stretch/>
        </p:blipFill>
        <p:spPr>
          <a:xfrm>
            <a:off x="3455158" y="3821374"/>
            <a:ext cx="5281683" cy="225188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39"/>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Outlier Detection</a:t>
            </a:r>
            <a:endParaRPr b="1"/>
          </a:p>
        </p:txBody>
      </p:sp>
      <p:sp>
        <p:nvSpPr>
          <p:cNvPr id="506" name="Google Shape;506;p39"/>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Most commonly used method to detect outliers is visualization. We use various visualization methods, like </a:t>
            </a:r>
            <a:r>
              <a:rPr b="1" lang="en-IN" sz="2400">
                <a:latin typeface="Times New Roman"/>
                <a:ea typeface="Times New Roman"/>
                <a:cs typeface="Times New Roman"/>
                <a:sym typeface="Times New Roman"/>
              </a:rPr>
              <a:t>Box-plot</a:t>
            </a:r>
            <a:r>
              <a:rPr lang="en-IN" sz="2400">
                <a:latin typeface="Times New Roman"/>
                <a:ea typeface="Times New Roman"/>
                <a:cs typeface="Times New Roman"/>
                <a:sym typeface="Times New Roman"/>
              </a:rPr>
              <a:t>, </a:t>
            </a:r>
            <a:r>
              <a:rPr b="1" lang="en-IN" sz="2400">
                <a:latin typeface="Times New Roman"/>
                <a:ea typeface="Times New Roman"/>
                <a:cs typeface="Times New Roman"/>
                <a:sym typeface="Times New Roman"/>
              </a:rPr>
              <a:t>Histogram</a:t>
            </a:r>
            <a:r>
              <a:rPr lang="en-IN" sz="2400">
                <a:latin typeface="Times New Roman"/>
                <a:ea typeface="Times New Roman"/>
                <a:cs typeface="Times New Roman"/>
                <a:sym typeface="Times New Roman"/>
              </a:rPr>
              <a:t>, </a:t>
            </a:r>
            <a:r>
              <a:rPr b="1" lang="en-IN" sz="2400">
                <a:latin typeface="Times New Roman"/>
                <a:ea typeface="Times New Roman"/>
                <a:cs typeface="Times New Roman"/>
                <a:sym typeface="Times New Roman"/>
              </a:rPr>
              <a:t>Scatter Plot</a:t>
            </a:r>
            <a:r>
              <a:rPr lang="en-IN" sz="2400">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rPr lang="en-IN" sz="2400">
                <a:latin typeface="Times New Roman"/>
                <a:ea typeface="Times New Roman"/>
                <a:cs typeface="Times New Roman"/>
                <a:sym typeface="Times New Roman"/>
              </a:rPr>
              <a:t> </a:t>
            </a:r>
            <a:r>
              <a:rPr b="1" lang="en-IN" sz="2400">
                <a:latin typeface="Times New Roman"/>
                <a:ea typeface="Times New Roman"/>
                <a:cs typeface="Times New Roman"/>
                <a:sym typeface="Times New Roman"/>
              </a:rPr>
              <a:t>Some analysts also various thumb rules to detect outliers. Some of them are:</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Use capping methods. Any value which out of range of 5th and 95th percentile can be considered as outlier</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Data points, three or more standard deviation away from mean are considered outlier</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Bivariate and multivariate outliers are typically measured using either an index of influence or leverage, or distance. </a:t>
            </a:r>
            <a:endParaRPr/>
          </a:p>
        </p:txBody>
      </p:sp>
      <p:sp>
        <p:nvSpPr>
          <p:cNvPr id="507" name="Google Shape;507;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40"/>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Outlier Treatment</a:t>
            </a:r>
            <a:endParaRPr b="1"/>
          </a:p>
        </p:txBody>
      </p:sp>
      <p:sp>
        <p:nvSpPr>
          <p:cNvPr id="513" name="Google Shape;513;p40"/>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b="1" lang="en-IN" sz="2400">
                <a:latin typeface="Times New Roman"/>
                <a:ea typeface="Times New Roman"/>
                <a:cs typeface="Times New Roman"/>
                <a:sym typeface="Times New Roman"/>
              </a:rPr>
              <a:t>Deleting observations: </a:t>
            </a:r>
            <a:r>
              <a:rPr lang="en-IN" sz="2400">
                <a:latin typeface="Times New Roman"/>
                <a:ea typeface="Times New Roman"/>
                <a:cs typeface="Times New Roman"/>
                <a:sym typeface="Times New Roman"/>
              </a:rPr>
              <a:t>We delete outlier values if it is due to data entry error, data processing error or outlier observations are very small in numbers. We can also use trimming at both ends to remove outliers.</a:t>
            </a:r>
            <a:endParaRPr/>
          </a:p>
          <a:p>
            <a:pPr indent="-228600" lvl="0" marL="228600" rtl="0" algn="l">
              <a:lnSpc>
                <a:spcPct val="90000"/>
              </a:lnSpc>
              <a:spcBef>
                <a:spcPts val="1000"/>
              </a:spcBef>
              <a:spcAft>
                <a:spcPts val="0"/>
              </a:spcAft>
              <a:buClr>
                <a:schemeClr val="dk1"/>
              </a:buClr>
              <a:buSzPts val="2400"/>
              <a:buChar char="•"/>
            </a:pPr>
            <a:r>
              <a:rPr b="1" lang="en-IN" sz="2400">
                <a:latin typeface="Times New Roman"/>
                <a:ea typeface="Times New Roman"/>
                <a:cs typeface="Times New Roman"/>
                <a:sym typeface="Times New Roman"/>
              </a:rPr>
              <a:t>Transforming and binning values: </a:t>
            </a:r>
            <a:r>
              <a:rPr lang="en-IN" sz="2400">
                <a:latin typeface="Times New Roman"/>
                <a:ea typeface="Times New Roman"/>
                <a:cs typeface="Times New Roman"/>
                <a:sym typeface="Times New Roman"/>
              </a:rPr>
              <a:t>Transforming variables can also eliminate outliers. Natural log of a value reduces the variation caused by extreme values.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Binning is also a form of variable transformation. Decision Tree algorithm allows to deal with outliers well due to binning of variable. We can also use the process of assigning weights to different observations</a:t>
            </a:r>
            <a:endParaRPr/>
          </a:p>
          <a:p>
            <a:pPr indent="-228600" lvl="0" marL="228600" rtl="0" algn="l">
              <a:lnSpc>
                <a:spcPct val="90000"/>
              </a:lnSpc>
              <a:spcBef>
                <a:spcPts val="1000"/>
              </a:spcBef>
              <a:spcAft>
                <a:spcPts val="0"/>
              </a:spcAft>
              <a:buClr>
                <a:schemeClr val="dk1"/>
              </a:buClr>
              <a:buSzPts val="2400"/>
              <a:buChar char="•"/>
            </a:pPr>
            <a:r>
              <a:rPr b="1" lang="en-IN" sz="2400">
                <a:latin typeface="Times New Roman"/>
                <a:ea typeface="Times New Roman"/>
                <a:cs typeface="Times New Roman"/>
                <a:sym typeface="Times New Roman"/>
              </a:rPr>
              <a:t>Imputing: </a:t>
            </a:r>
            <a:r>
              <a:rPr lang="en-IN" sz="2400">
                <a:latin typeface="Times New Roman"/>
                <a:ea typeface="Times New Roman"/>
                <a:cs typeface="Times New Roman"/>
                <a:sym typeface="Times New Roman"/>
              </a:rPr>
              <a:t> We can use mean, median, mode imputation methods. If outlier is artificial, we can go with imputing values. We can also use statistical model to predict values of outlier observation and after that we can impute it with predicted values.</a:t>
            </a:r>
            <a:endParaRPr/>
          </a:p>
          <a:p>
            <a:pPr indent="-228600" lvl="0" marL="228600" rtl="0" algn="l">
              <a:lnSpc>
                <a:spcPct val="90000"/>
              </a:lnSpc>
              <a:spcBef>
                <a:spcPts val="1000"/>
              </a:spcBef>
              <a:spcAft>
                <a:spcPts val="0"/>
              </a:spcAft>
              <a:buClr>
                <a:schemeClr val="dk1"/>
              </a:buClr>
              <a:buSzPts val="2400"/>
              <a:buChar char="•"/>
            </a:pPr>
            <a:r>
              <a:rPr b="1" lang="en-IN" sz="2400">
                <a:latin typeface="Times New Roman"/>
                <a:ea typeface="Times New Roman"/>
                <a:cs typeface="Times New Roman"/>
                <a:sym typeface="Times New Roman"/>
              </a:rPr>
              <a:t>Treat separately: </a:t>
            </a:r>
            <a:r>
              <a:rPr lang="en-IN" sz="2400">
                <a:latin typeface="Times New Roman"/>
                <a:ea typeface="Times New Roman"/>
                <a:cs typeface="Times New Roman"/>
                <a:sym typeface="Times New Roman"/>
              </a:rPr>
              <a:t>If there are significant number of outliers, we should treat them separately in the statistical model. One of the approach is to treat both groups as two different groups and build individual model for both groups and then combine the output.</a:t>
            </a:r>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
        <p:nvSpPr>
          <p:cNvPr id="514" name="Google Shape;514;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41"/>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The Art of Feature Engineering</a:t>
            </a:r>
            <a:endParaRPr b="1"/>
          </a:p>
        </p:txBody>
      </p:sp>
      <p:sp>
        <p:nvSpPr>
          <p:cNvPr id="520" name="Google Shape;520;p41"/>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rPr lang="en-IN">
                <a:latin typeface="Times New Roman"/>
                <a:ea typeface="Times New Roman"/>
                <a:cs typeface="Times New Roman"/>
                <a:sym typeface="Times New Roman"/>
              </a:rPr>
              <a:t>Features/Fields/</a:t>
            </a:r>
            <a:r>
              <a:rPr b="1" lang="en-IN">
                <a:latin typeface="Times New Roman"/>
                <a:ea typeface="Times New Roman"/>
                <a:cs typeface="Times New Roman"/>
                <a:sym typeface="Times New Roman"/>
              </a:rPr>
              <a:t>Column Names</a:t>
            </a:r>
            <a:r>
              <a:rPr lang="en-IN">
                <a:latin typeface="Times New Roman"/>
                <a:ea typeface="Times New Roman"/>
                <a:cs typeface="Times New Roman"/>
                <a:sym typeface="Times New Roman"/>
              </a:rPr>
              <a:t>   BIG DATA(volume,variety,velocity….)</a:t>
            </a:r>
            <a:endParaRPr>
              <a:latin typeface="Times New Roman"/>
              <a:ea typeface="Times New Roman"/>
              <a:cs typeface="Times New Roman"/>
              <a:sym typeface="Times New Roman"/>
            </a:endParaRPr>
          </a:p>
          <a:p>
            <a:pPr indent="-50800" lvl="0" marL="228600" rtl="0" algn="l">
              <a:lnSpc>
                <a:spcPct val="90000"/>
              </a:lnSpc>
              <a:spcBef>
                <a:spcPts val="0"/>
              </a:spcBef>
              <a:spcAft>
                <a:spcPts val="0"/>
              </a:spcAft>
              <a:buClr>
                <a:schemeClr val="dk1"/>
              </a:buClr>
              <a:buSzPts val="2800"/>
              <a:buNone/>
            </a:pPr>
            <a:r>
              <a:rPr lang="en-IN">
                <a:latin typeface="Times New Roman"/>
                <a:ea typeface="Times New Roman"/>
                <a:cs typeface="Times New Roman"/>
                <a:sym typeface="Times New Roman"/>
              </a:rPr>
              <a:t>High Features→ High Dimensionality </a:t>
            </a:r>
            <a:endParaRPr>
              <a:latin typeface="Times New Roman"/>
              <a:ea typeface="Times New Roman"/>
              <a:cs typeface="Times New Roman"/>
              <a:sym typeface="Times New Roman"/>
            </a:endParaRPr>
          </a:p>
          <a:p>
            <a:pPr indent="-50800" lvl="0" marL="228600" rtl="0" algn="l">
              <a:lnSpc>
                <a:spcPct val="90000"/>
              </a:lnSpc>
              <a:spcBef>
                <a:spcPts val="0"/>
              </a:spcBef>
              <a:spcAft>
                <a:spcPts val="0"/>
              </a:spcAft>
              <a:buClr>
                <a:schemeClr val="dk1"/>
              </a:buClr>
              <a:buSzPts val="2800"/>
              <a:buNone/>
            </a:pPr>
            <a:r>
              <a:rPr lang="en-IN">
                <a:latin typeface="Times New Roman"/>
                <a:ea typeface="Times New Roman"/>
                <a:cs typeface="Times New Roman"/>
                <a:sym typeface="Times New Roman"/>
              </a:rPr>
              <a:t>Challenge</a:t>
            </a:r>
            <a:endParaRPr>
              <a:latin typeface="Times New Roman"/>
              <a:ea typeface="Times New Roman"/>
              <a:cs typeface="Times New Roman"/>
              <a:sym typeface="Times New Roman"/>
            </a:endParaRPr>
          </a:p>
          <a:p>
            <a:pPr indent="-50800" lvl="0" marL="228600" rtl="0" algn="l">
              <a:lnSpc>
                <a:spcPct val="90000"/>
              </a:lnSpc>
              <a:spcBef>
                <a:spcPts val="0"/>
              </a:spcBef>
              <a:spcAft>
                <a:spcPts val="0"/>
              </a:spcAft>
              <a:buClr>
                <a:schemeClr val="dk1"/>
              </a:buClr>
              <a:buSzPts val="2800"/>
              <a:buNone/>
            </a:pPr>
            <a:r>
              <a:rPr lang="en-IN">
                <a:latin typeface="Times New Roman"/>
                <a:ea typeface="Times New Roman"/>
                <a:cs typeface="Times New Roman"/>
                <a:sym typeface="Times New Roman"/>
              </a:rPr>
              <a:t>Computational time– Resources– Complexity</a:t>
            </a:r>
            <a:endParaRPr>
              <a:latin typeface="Times New Roman"/>
              <a:ea typeface="Times New Roman"/>
              <a:cs typeface="Times New Roman"/>
              <a:sym typeface="Times New Roman"/>
            </a:endParaRPr>
          </a:p>
          <a:p>
            <a:pPr indent="-50800" lvl="0" marL="228600" rtl="0" algn="l">
              <a:lnSpc>
                <a:spcPct val="90000"/>
              </a:lnSpc>
              <a:spcBef>
                <a:spcPts val="0"/>
              </a:spcBef>
              <a:spcAft>
                <a:spcPts val="0"/>
              </a:spcAft>
              <a:buClr>
                <a:schemeClr val="dk1"/>
              </a:buClr>
              <a:buSzPts val="2800"/>
              <a:buNone/>
            </a:pPr>
            <a:r>
              <a:rPr b="1" lang="en-IN">
                <a:latin typeface="Times New Roman"/>
                <a:ea typeface="Times New Roman"/>
                <a:cs typeface="Times New Roman"/>
                <a:sym typeface="Times New Roman"/>
              </a:rPr>
              <a:t>Feature Engg(relevant…)</a:t>
            </a:r>
            <a:endParaRPr b="1">
              <a:latin typeface="Times New Roman"/>
              <a:ea typeface="Times New Roman"/>
              <a:cs typeface="Times New Roman"/>
              <a:sym typeface="Times New Roman"/>
            </a:endParaRPr>
          </a:p>
          <a:p>
            <a:pPr indent="-50800" lvl="0" marL="228600" rtl="0" algn="l">
              <a:lnSpc>
                <a:spcPct val="90000"/>
              </a:lnSpc>
              <a:spcBef>
                <a:spcPts val="0"/>
              </a:spcBef>
              <a:spcAft>
                <a:spcPts val="0"/>
              </a:spcAft>
              <a:buClr>
                <a:schemeClr val="dk1"/>
              </a:buClr>
              <a:buSzPts val="2800"/>
              <a:buNone/>
            </a:pPr>
            <a:r>
              <a:rPr lang="en-IN">
                <a:latin typeface="Times New Roman"/>
                <a:ea typeface="Times New Roman"/>
                <a:cs typeface="Times New Roman"/>
                <a:sym typeface="Times New Roman"/>
              </a:rPr>
              <a:t>Application(Important)-- Feature Extraction , Selection</a:t>
            </a:r>
            <a:endParaRPr>
              <a:latin typeface="Times New Roman"/>
              <a:ea typeface="Times New Roman"/>
              <a:cs typeface="Times New Roman"/>
              <a:sym typeface="Times New Roman"/>
            </a:endParaRPr>
          </a:p>
          <a:p>
            <a:pPr indent="-228600" lvl="1" marL="685800" rtl="0" algn="l">
              <a:lnSpc>
                <a:spcPct val="90000"/>
              </a:lnSpc>
              <a:spcBef>
                <a:spcPts val="500"/>
              </a:spcBef>
              <a:spcAft>
                <a:spcPts val="0"/>
              </a:spcAft>
              <a:buClr>
                <a:schemeClr val="dk1"/>
              </a:buClr>
              <a:buSzPts val="2800"/>
              <a:buChar char="•"/>
            </a:pPr>
            <a:r>
              <a:rPr lang="en-IN" sz="2800">
                <a:latin typeface="Times New Roman"/>
                <a:ea typeface="Times New Roman"/>
                <a:cs typeface="Times New Roman"/>
                <a:sym typeface="Times New Roman"/>
              </a:rPr>
              <a:t>What is Feature Engineering and its process ? </a:t>
            </a:r>
            <a:endParaRPr/>
          </a:p>
          <a:p>
            <a:pPr indent="-228600" lvl="1" marL="685800" rtl="0" algn="l">
              <a:lnSpc>
                <a:spcPct val="90000"/>
              </a:lnSpc>
              <a:spcBef>
                <a:spcPts val="500"/>
              </a:spcBef>
              <a:spcAft>
                <a:spcPts val="0"/>
              </a:spcAft>
              <a:buClr>
                <a:schemeClr val="dk1"/>
              </a:buClr>
              <a:buSzPts val="2800"/>
              <a:buChar char="•"/>
            </a:pPr>
            <a:r>
              <a:rPr lang="en-IN" sz="2800">
                <a:latin typeface="Times New Roman"/>
                <a:ea typeface="Times New Roman"/>
                <a:cs typeface="Times New Roman"/>
                <a:sym typeface="Times New Roman"/>
              </a:rPr>
              <a:t>What is Variable Transformation and when it should be used? </a:t>
            </a:r>
            <a:endParaRPr/>
          </a:p>
          <a:p>
            <a:pPr indent="-228600" lvl="1" marL="685800" rtl="0" algn="l">
              <a:lnSpc>
                <a:spcPct val="90000"/>
              </a:lnSpc>
              <a:spcBef>
                <a:spcPts val="500"/>
              </a:spcBef>
              <a:spcAft>
                <a:spcPts val="0"/>
              </a:spcAft>
              <a:buClr>
                <a:schemeClr val="dk1"/>
              </a:buClr>
              <a:buSzPts val="2800"/>
              <a:buChar char="•"/>
            </a:pPr>
            <a:r>
              <a:rPr lang="en-IN" sz="2800">
                <a:latin typeface="Times New Roman"/>
                <a:ea typeface="Times New Roman"/>
                <a:cs typeface="Times New Roman"/>
                <a:sym typeface="Times New Roman"/>
              </a:rPr>
              <a:t>What are the common methods of variable transformation ? </a:t>
            </a:r>
            <a:endParaRPr/>
          </a:p>
          <a:p>
            <a:pPr indent="-228600" lvl="1" marL="685800" rtl="0" algn="l">
              <a:lnSpc>
                <a:spcPct val="90000"/>
              </a:lnSpc>
              <a:spcBef>
                <a:spcPts val="500"/>
              </a:spcBef>
              <a:spcAft>
                <a:spcPts val="0"/>
              </a:spcAft>
              <a:buClr>
                <a:schemeClr val="dk1"/>
              </a:buClr>
              <a:buSzPts val="2800"/>
              <a:buChar char="•"/>
            </a:pPr>
            <a:r>
              <a:rPr lang="en-IN" sz="2800">
                <a:latin typeface="Times New Roman"/>
                <a:ea typeface="Times New Roman"/>
                <a:cs typeface="Times New Roman"/>
                <a:sym typeface="Times New Roman"/>
              </a:rPr>
              <a:t>What is feature variable creation and its benefits ?</a:t>
            </a:r>
            <a:endParaRPr/>
          </a:p>
        </p:txBody>
      </p:sp>
      <p:sp>
        <p:nvSpPr>
          <p:cNvPr id="521" name="Google Shape;521;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42"/>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Feature Engineering</a:t>
            </a:r>
            <a:endParaRPr b="1"/>
          </a:p>
        </p:txBody>
      </p:sp>
      <p:sp>
        <p:nvSpPr>
          <p:cNvPr id="527" name="Google Shape;527;p42"/>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Feature engineering is the science (and art) of extracting more information from existing data.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You are not adding any new data here, but you are actually making the data you already have more useful.</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For example, let’s say you are trying to predict foot fall in a shopping mall based on dates.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If you try and use the dates directly, you may not be able to extract meaningful insights from the data.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This is because the foot fall is less affected by the day of the month than it is by the day of the week.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Now this information about day of week is implicit in your data. You need to bring it out to make your model better.</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This exercising of bringing out information from data in known as feature engineering.</a:t>
            </a:r>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
        <p:nvSpPr>
          <p:cNvPr id="528" name="Google Shape;528;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43"/>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Feature Engineering Process</a:t>
            </a:r>
            <a:endParaRPr b="1"/>
          </a:p>
        </p:txBody>
      </p:sp>
      <p:sp>
        <p:nvSpPr>
          <p:cNvPr id="534" name="Google Shape;534;p43"/>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You perform feature engineering once you have completed the first 5 steps in data exploration – </a:t>
            </a:r>
            <a:r>
              <a:rPr lang="en-IN" sz="2400" u="sng">
                <a:latin typeface="Times New Roman"/>
                <a:ea typeface="Times New Roman"/>
                <a:cs typeface="Times New Roman"/>
                <a:sym typeface="Times New Roman"/>
              </a:rPr>
              <a:t>Variable Identification, Univariate, Bivariate Analysis</a:t>
            </a:r>
            <a:r>
              <a:rPr lang="en-IN" sz="2400">
                <a:latin typeface="Times New Roman"/>
                <a:ea typeface="Times New Roman"/>
                <a:cs typeface="Times New Roman"/>
                <a:sym typeface="Times New Roman"/>
              </a:rPr>
              <a:t>, </a:t>
            </a:r>
            <a:r>
              <a:rPr lang="en-IN" sz="2400" u="sng">
                <a:latin typeface="Times New Roman"/>
                <a:ea typeface="Times New Roman"/>
                <a:cs typeface="Times New Roman"/>
                <a:sym typeface="Times New Roman"/>
              </a:rPr>
              <a:t>Missing Values Imputation</a:t>
            </a:r>
            <a:r>
              <a:rPr lang="en-IN" sz="2400">
                <a:latin typeface="Times New Roman"/>
                <a:ea typeface="Times New Roman"/>
                <a:cs typeface="Times New Roman"/>
                <a:sym typeface="Times New Roman"/>
              </a:rPr>
              <a:t> and </a:t>
            </a:r>
            <a:r>
              <a:rPr lang="en-IN" sz="2400" u="sng">
                <a:latin typeface="Times New Roman"/>
                <a:ea typeface="Times New Roman"/>
                <a:cs typeface="Times New Roman"/>
                <a:sym typeface="Times New Roman"/>
              </a:rPr>
              <a:t>Outliers Treatment</a:t>
            </a:r>
            <a:r>
              <a:rPr lang="en-IN" sz="2400">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b="1" lang="en-IN" sz="2400">
                <a:latin typeface="Times New Roman"/>
                <a:ea typeface="Times New Roman"/>
                <a:cs typeface="Times New Roman"/>
                <a:sym typeface="Times New Roman"/>
              </a:rPr>
              <a:t>Feature engineering itself can be divided in 2 steps:</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Variable transformation.</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Variable / Feature creation.</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These two techniques are vital in data exploration and have a remarkable impact on the power of prediction.</a:t>
            </a:r>
            <a:endParaRPr sz="2400">
              <a:latin typeface="Times New Roman"/>
              <a:ea typeface="Times New Roman"/>
              <a:cs typeface="Times New Roman"/>
              <a:sym typeface="Times New Roman"/>
            </a:endParaRPr>
          </a:p>
        </p:txBody>
      </p:sp>
      <p:sp>
        <p:nvSpPr>
          <p:cNvPr id="535" name="Google Shape;535;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44"/>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Variable Transformation</a:t>
            </a:r>
            <a:endParaRPr b="1"/>
          </a:p>
        </p:txBody>
      </p:sp>
      <p:sp>
        <p:nvSpPr>
          <p:cNvPr id="541" name="Google Shape;541;p44"/>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In data modelling, transformation refers to the replacement of a variable by a function.</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 For instance, replacing a variable x by the square / cube root or logarithm x is a transformation.</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 In other words, transformation is a process that changes the distribution or relationship of a variable with others.</a:t>
            </a:r>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
        <p:nvSpPr>
          <p:cNvPr id="542" name="Google Shape;542;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45"/>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When to use Variable Transformation</a:t>
            </a:r>
            <a:endParaRPr b="1"/>
          </a:p>
        </p:txBody>
      </p:sp>
      <p:sp>
        <p:nvSpPr>
          <p:cNvPr id="548" name="Google Shape;548;p45"/>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When we want to </a:t>
            </a:r>
            <a:r>
              <a:rPr b="1" lang="en-IN" sz="2400">
                <a:latin typeface="Times New Roman"/>
                <a:ea typeface="Times New Roman"/>
                <a:cs typeface="Times New Roman"/>
                <a:sym typeface="Times New Roman"/>
              </a:rPr>
              <a:t>change the scale</a:t>
            </a:r>
            <a:r>
              <a:rPr lang="en-IN" sz="2400">
                <a:latin typeface="Times New Roman"/>
                <a:ea typeface="Times New Roman"/>
                <a:cs typeface="Times New Roman"/>
                <a:sym typeface="Times New Roman"/>
              </a:rPr>
              <a:t> of a variable or standardize the values of a variable for better understanding. While this transformation is a must if you have data in different scales, this transformation does not change the shape of the variable distribution</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When we can </a:t>
            </a:r>
            <a:r>
              <a:rPr b="1" lang="en-IN" sz="2400">
                <a:latin typeface="Times New Roman"/>
                <a:ea typeface="Times New Roman"/>
                <a:cs typeface="Times New Roman"/>
                <a:sym typeface="Times New Roman"/>
              </a:rPr>
              <a:t>transform complex non-linear relationships into linear relationships</a:t>
            </a:r>
            <a:r>
              <a:rPr lang="en-IN" sz="2400">
                <a:latin typeface="Times New Roman"/>
                <a:ea typeface="Times New Roman"/>
                <a:cs typeface="Times New Roman"/>
                <a:sym typeface="Times New Roman"/>
              </a:rPr>
              <a:t>. Existence of a linear relationship between variables is easier to comprehend compared to a non-linear or curved relation.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Transformation helps us to convert a non-linear relation into linear relation.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Scatter plot can be used to find the relationship between two continuous variables.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These transformations also improve the prediction.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Log transformation is one of the commonly used transformation technique used in these situations</a:t>
            </a:r>
            <a:endParaRPr/>
          </a:p>
        </p:txBody>
      </p:sp>
      <p:sp>
        <p:nvSpPr>
          <p:cNvPr id="549" name="Google Shape;549;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550" name="Google Shape;550;p45"/>
          <p:cNvPicPr preferRelativeResize="0"/>
          <p:nvPr/>
        </p:nvPicPr>
        <p:blipFill rotWithShape="1">
          <a:blip r:embed="rId3">
            <a:alphaModFix/>
          </a:blip>
          <a:srcRect b="36908" l="31118" r="31381" t="45371"/>
          <a:stretch/>
        </p:blipFill>
        <p:spPr>
          <a:xfrm>
            <a:off x="3586844" y="5324262"/>
            <a:ext cx="4572000" cy="12146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46"/>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When to use Variable Transformation</a:t>
            </a:r>
            <a:endParaRPr b="1"/>
          </a:p>
        </p:txBody>
      </p:sp>
      <p:sp>
        <p:nvSpPr>
          <p:cNvPr id="556" name="Google Shape;556;p46"/>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b="1" lang="en-IN" sz="2400">
                <a:latin typeface="Times New Roman"/>
                <a:ea typeface="Times New Roman"/>
                <a:cs typeface="Times New Roman"/>
                <a:sym typeface="Times New Roman"/>
              </a:rPr>
              <a:t>Symmetric distribution is preferred over skewed distribution</a:t>
            </a:r>
            <a:r>
              <a:rPr lang="en-IN" sz="2400">
                <a:latin typeface="Times New Roman"/>
                <a:ea typeface="Times New Roman"/>
                <a:cs typeface="Times New Roman"/>
                <a:sym typeface="Times New Roman"/>
              </a:rPr>
              <a:t> as it is easier to interpret and generate inferences.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Some modeling techniques requires normal distribution of variables. So, whenever we have a skewed distribution, we can use transformations which reduce skewness.</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 For right skewed distribution, we take square / cube root or logarithm of variable.</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For left skewed, we take square / cube or exponential of variables</a:t>
            </a:r>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
        <p:nvSpPr>
          <p:cNvPr id="557" name="Google Shape;557;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558" name="Google Shape;558;p46"/>
          <p:cNvPicPr preferRelativeResize="0"/>
          <p:nvPr/>
        </p:nvPicPr>
        <p:blipFill rotWithShape="1">
          <a:blip r:embed="rId3">
            <a:alphaModFix/>
          </a:blip>
          <a:srcRect b="26158" l="13991" r="14253" t="34022"/>
          <a:stretch/>
        </p:blipFill>
        <p:spPr>
          <a:xfrm>
            <a:off x="1721892" y="3809360"/>
            <a:ext cx="8748215" cy="272955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47"/>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When to use Variable Transformation</a:t>
            </a:r>
            <a:endParaRPr b="1"/>
          </a:p>
        </p:txBody>
      </p:sp>
      <p:sp>
        <p:nvSpPr>
          <p:cNvPr id="564" name="Google Shape;564;p47"/>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Variable Transformation is also done from an</a:t>
            </a:r>
            <a:r>
              <a:rPr b="1" lang="en-IN" sz="2400">
                <a:latin typeface="Times New Roman"/>
                <a:ea typeface="Times New Roman"/>
                <a:cs typeface="Times New Roman"/>
                <a:sym typeface="Times New Roman"/>
              </a:rPr>
              <a:t> implementation point of view</a:t>
            </a:r>
            <a:r>
              <a:rPr lang="en-IN" sz="2400">
                <a:latin typeface="Times New Roman"/>
                <a:ea typeface="Times New Roman"/>
                <a:cs typeface="Times New Roman"/>
                <a:sym typeface="Times New Roman"/>
              </a:rPr>
              <a:t> (Human involvement).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In one of the project on employee performance, It is found that age has direct correlation with performance of the employee i.e. higher the age, better the performance.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From an implementation stand point, launching age based progamme might present implementation challenge.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However, categorizing the sales agents in three age group buckets of &lt;30 years, 30-45 years and &gt;45  and then formulating three different strategies for each group is a judicious approach.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This categorization technique is known as Binning of Variables.</a:t>
            </a:r>
            <a:endParaRPr/>
          </a:p>
        </p:txBody>
      </p:sp>
      <p:sp>
        <p:nvSpPr>
          <p:cNvPr id="565" name="Google Shape;565;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5"/>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CONTENTS</a:t>
            </a:r>
            <a:endParaRPr b="1"/>
          </a:p>
        </p:txBody>
      </p:sp>
      <p:sp>
        <p:nvSpPr>
          <p:cNvPr id="236" name="Google Shape;236;p5"/>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just">
              <a:lnSpc>
                <a:spcPct val="90000"/>
              </a:lnSpc>
              <a:spcBef>
                <a:spcPts val="0"/>
              </a:spcBef>
              <a:spcAft>
                <a:spcPts val="0"/>
              </a:spcAft>
              <a:buClr>
                <a:schemeClr val="dk1"/>
              </a:buClr>
              <a:buSzPts val="2800"/>
              <a:buChar char="•"/>
            </a:pPr>
            <a:r>
              <a:rPr lang="en-IN">
                <a:latin typeface="Times New Roman"/>
                <a:ea typeface="Times New Roman"/>
                <a:cs typeface="Times New Roman"/>
                <a:sym typeface="Times New Roman"/>
              </a:rPr>
              <a:t>What is data? </a:t>
            </a:r>
            <a:endParaRPr/>
          </a:p>
          <a:p>
            <a:pPr indent="-228600" lvl="0" marL="228600" rtl="0" algn="just">
              <a:lnSpc>
                <a:spcPct val="90000"/>
              </a:lnSpc>
              <a:spcBef>
                <a:spcPts val="1000"/>
              </a:spcBef>
              <a:spcAft>
                <a:spcPts val="0"/>
              </a:spcAft>
              <a:buClr>
                <a:schemeClr val="dk1"/>
              </a:buClr>
              <a:buSzPts val="2800"/>
              <a:buChar char="•"/>
            </a:pPr>
            <a:r>
              <a:rPr lang="en-IN">
                <a:latin typeface="Times New Roman"/>
                <a:ea typeface="Times New Roman"/>
                <a:cs typeface="Times New Roman"/>
                <a:sym typeface="Times New Roman"/>
              </a:rPr>
              <a:t>Why use data?</a:t>
            </a:r>
            <a:endParaRPr/>
          </a:p>
          <a:p>
            <a:pPr indent="-228600" lvl="0" marL="228600" rtl="0" algn="just">
              <a:lnSpc>
                <a:spcPct val="90000"/>
              </a:lnSpc>
              <a:spcBef>
                <a:spcPts val="1000"/>
              </a:spcBef>
              <a:spcAft>
                <a:spcPts val="0"/>
              </a:spcAft>
              <a:buClr>
                <a:schemeClr val="dk1"/>
              </a:buClr>
              <a:buSzPts val="2800"/>
              <a:buChar char="•"/>
            </a:pPr>
            <a:r>
              <a:rPr lang="en-IN">
                <a:latin typeface="Times New Roman"/>
                <a:ea typeface="Times New Roman"/>
                <a:cs typeface="Times New Roman"/>
                <a:sym typeface="Times New Roman"/>
              </a:rPr>
              <a:t>What types of data exists?</a:t>
            </a:r>
            <a:endParaRPr/>
          </a:p>
          <a:p>
            <a:pPr indent="-228600" lvl="0" marL="228600" rtl="0" algn="just">
              <a:lnSpc>
                <a:spcPct val="90000"/>
              </a:lnSpc>
              <a:spcBef>
                <a:spcPts val="1000"/>
              </a:spcBef>
              <a:spcAft>
                <a:spcPts val="0"/>
              </a:spcAft>
              <a:buClr>
                <a:schemeClr val="dk1"/>
              </a:buClr>
              <a:buSzPts val="2800"/>
              <a:buChar char="•"/>
            </a:pPr>
            <a:r>
              <a:rPr lang="en-IN">
                <a:latin typeface="Times New Roman"/>
                <a:ea typeface="Times New Roman"/>
                <a:cs typeface="Times New Roman"/>
                <a:sym typeface="Times New Roman"/>
              </a:rPr>
              <a:t>Exploratory data analysis EDA</a:t>
            </a:r>
            <a:endParaRPr/>
          </a:p>
          <a:p>
            <a:pPr indent="-228600" lvl="1" marL="685800" rtl="0" algn="just">
              <a:lnSpc>
                <a:spcPct val="90000"/>
              </a:lnSpc>
              <a:spcBef>
                <a:spcPts val="500"/>
              </a:spcBef>
              <a:spcAft>
                <a:spcPts val="0"/>
              </a:spcAft>
              <a:buClr>
                <a:schemeClr val="dk1"/>
              </a:buClr>
              <a:buSzPts val="2400"/>
              <a:buChar char="•"/>
            </a:pPr>
            <a:r>
              <a:rPr lang="en-IN">
                <a:latin typeface="Times New Roman"/>
                <a:ea typeface="Times New Roman"/>
                <a:cs typeface="Times New Roman"/>
                <a:sym typeface="Times New Roman"/>
              </a:rPr>
              <a:t>Steps for data exploration and preparation</a:t>
            </a:r>
            <a:endParaRPr/>
          </a:p>
          <a:p>
            <a:pPr indent="-228600" lvl="1" marL="685800" rtl="0" algn="just">
              <a:lnSpc>
                <a:spcPct val="90000"/>
              </a:lnSpc>
              <a:spcBef>
                <a:spcPts val="500"/>
              </a:spcBef>
              <a:spcAft>
                <a:spcPts val="0"/>
              </a:spcAft>
              <a:buClr>
                <a:schemeClr val="dk1"/>
              </a:buClr>
              <a:buSzPts val="2400"/>
              <a:buChar char="•"/>
            </a:pPr>
            <a:r>
              <a:rPr lang="en-IN">
                <a:latin typeface="Times New Roman"/>
                <a:ea typeface="Times New Roman"/>
                <a:cs typeface="Times New Roman"/>
                <a:sym typeface="Times New Roman"/>
              </a:rPr>
              <a:t>Missing value treatment</a:t>
            </a:r>
            <a:endParaRPr/>
          </a:p>
          <a:p>
            <a:pPr indent="-228600" lvl="1" marL="685800" rtl="0" algn="just">
              <a:lnSpc>
                <a:spcPct val="90000"/>
              </a:lnSpc>
              <a:spcBef>
                <a:spcPts val="500"/>
              </a:spcBef>
              <a:spcAft>
                <a:spcPts val="0"/>
              </a:spcAft>
              <a:buClr>
                <a:schemeClr val="dk1"/>
              </a:buClr>
              <a:buSzPts val="2400"/>
              <a:buChar char="•"/>
            </a:pPr>
            <a:r>
              <a:rPr lang="en-IN">
                <a:latin typeface="Times New Roman"/>
                <a:ea typeface="Times New Roman"/>
                <a:cs typeface="Times New Roman"/>
                <a:sym typeface="Times New Roman"/>
              </a:rPr>
              <a:t>Outlier detection and treatment</a:t>
            </a:r>
            <a:endParaRPr/>
          </a:p>
          <a:p>
            <a:pPr indent="-228600" lvl="1" marL="685800" rtl="0" algn="just">
              <a:lnSpc>
                <a:spcPct val="90000"/>
              </a:lnSpc>
              <a:spcBef>
                <a:spcPts val="500"/>
              </a:spcBef>
              <a:spcAft>
                <a:spcPts val="0"/>
              </a:spcAft>
              <a:buClr>
                <a:schemeClr val="dk1"/>
              </a:buClr>
              <a:buSzPts val="2400"/>
              <a:buChar char="•"/>
            </a:pPr>
            <a:r>
              <a:rPr lang="en-IN">
                <a:latin typeface="Times New Roman"/>
                <a:ea typeface="Times New Roman"/>
                <a:cs typeface="Times New Roman"/>
                <a:sym typeface="Times New Roman"/>
              </a:rPr>
              <a:t>The art of Feature Engineering</a:t>
            </a:r>
            <a:endParaRPr/>
          </a:p>
          <a:p>
            <a:pPr indent="-50800" lvl="0" marL="228600" rtl="0" algn="just">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a:p>
            <a:pPr indent="0" lvl="0" marL="0" rtl="0" algn="just">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p:txBody>
      </p:sp>
      <p:sp>
        <p:nvSpPr>
          <p:cNvPr id="237" name="Google Shape;237;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48"/>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Methods for Variable Transformation</a:t>
            </a:r>
            <a:endParaRPr b="1"/>
          </a:p>
        </p:txBody>
      </p:sp>
      <p:sp>
        <p:nvSpPr>
          <p:cNvPr id="571" name="Google Shape;571;p48"/>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b="1" lang="en-IN" sz="2400">
                <a:latin typeface="Times New Roman"/>
                <a:ea typeface="Times New Roman"/>
                <a:cs typeface="Times New Roman"/>
                <a:sym typeface="Times New Roman"/>
              </a:rPr>
              <a:t>Logarithm: </a:t>
            </a:r>
            <a:r>
              <a:rPr lang="en-IN" sz="2400">
                <a:latin typeface="Times New Roman"/>
                <a:ea typeface="Times New Roman"/>
                <a:cs typeface="Times New Roman"/>
                <a:sym typeface="Times New Roman"/>
              </a:rPr>
              <a:t>Log of a variable is a common transformation method used to change the shape of distribution of the variable on a distribution plot. It is generally used for reducing right skewness of variables. Though, It can’t be applied to zero or negative values as well.</a:t>
            </a:r>
            <a:endParaRPr/>
          </a:p>
          <a:p>
            <a:pPr indent="-228600" lvl="0" marL="228600" rtl="0" algn="l">
              <a:lnSpc>
                <a:spcPct val="90000"/>
              </a:lnSpc>
              <a:spcBef>
                <a:spcPts val="1000"/>
              </a:spcBef>
              <a:spcAft>
                <a:spcPts val="0"/>
              </a:spcAft>
              <a:buClr>
                <a:schemeClr val="dk1"/>
              </a:buClr>
              <a:buSzPts val="2400"/>
              <a:buChar char="•"/>
            </a:pPr>
            <a:r>
              <a:rPr b="1" lang="en-IN" sz="2400">
                <a:latin typeface="Times New Roman"/>
                <a:ea typeface="Times New Roman"/>
                <a:cs typeface="Times New Roman"/>
                <a:sym typeface="Times New Roman"/>
              </a:rPr>
              <a:t>Square / Cube root: </a:t>
            </a:r>
            <a:r>
              <a:rPr lang="en-IN" sz="2400">
                <a:latin typeface="Times New Roman"/>
                <a:ea typeface="Times New Roman"/>
                <a:cs typeface="Times New Roman"/>
                <a:sym typeface="Times New Roman"/>
              </a:rPr>
              <a:t>The square and cube root of a variable has a sound effect on variable distribution. However, it is not as significant as logarithmic transformation. Cube root has its own advantage. It can be applied to negative values including zero. Square root can be applied to positive values including zero.</a:t>
            </a:r>
            <a:endParaRPr/>
          </a:p>
          <a:p>
            <a:pPr indent="-228600" lvl="0" marL="228600" rtl="0" algn="l">
              <a:lnSpc>
                <a:spcPct val="90000"/>
              </a:lnSpc>
              <a:spcBef>
                <a:spcPts val="1000"/>
              </a:spcBef>
              <a:spcAft>
                <a:spcPts val="0"/>
              </a:spcAft>
              <a:buClr>
                <a:schemeClr val="dk1"/>
              </a:buClr>
              <a:buSzPts val="2400"/>
              <a:buChar char="•"/>
            </a:pPr>
            <a:r>
              <a:rPr b="1" lang="en-IN" sz="2400">
                <a:latin typeface="Times New Roman"/>
                <a:ea typeface="Times New Roman"/>
                <a:cs typeface="Times New Roman"/>
                <a:sym typeface="Times New Roman"/>
              </a:rPr>
              <a:t>Binning: </a:t>
            </a:r>
            <a:r>
              <a:rPr lang="en-IN" sz="2400">
                <a:latin typeface="Times New Roman"/>
                <a:ea typeface="Times New Roman"/>
                <a:cs typeface="Times New Roman"/>
                <a:sym typeface="Times New Roman"/>
              </a:rPr>
              <a:t>It is used to categorize variables. It is performed on original values, percentile or frequency. Decision of categorization technique is based on business understanding. For example, we can categorize income in three categories, namely: High, Average and Low.</a:t>
            </a:r>
            <a:r>
              <a:rPr b="1" lang="en-IN" sz="2400">
                <a:latin typeface="Times New Roman"/>
                <a:ea typeface="Times New Roman"/>
                <a:cs typeface="Times New Roman"/>
                <a:sym typeface="Times New Roman"/>
              </a:rPr>
              <a:t> </a:t>
            </a:r>
            <a:r>
              <a:rPr lang="en-IN" sz="2400">
                <a:latin typeface="Times New Roman"/>
                <a:ea typeface="Times New Roman"/>
                <a:cs typeface="Times New Roman"/>
                <a:sym typeface="Times New Roman"/>
              </a:rPr>
              <a:t>We can also perform co-variate binning which depends on the value of more than one variables.</a:t>
            </a:r>
            <a:endParaRPr/>
          </a:p>
        </p:txBody>
      </p:sp>
      <p:sp>
        <p:nvSpPr>
          <p:cNvPr id="572" name="Google Shape;572;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49"/>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Variable Creation and its benefits</a:t>
            </a:r>
            <a:endParaRPr b="1"/>
          </a:p>
        </p:txBody>
      </p:sp>
      <p:sp>
        <p:nvSpPr>
          <p:cNvPr id="578" name="Google Shape;578;p49"/>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Feature / Variable creation is a process to generate a new variables / features based on existing variable(s).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For example, say, we have date(dd-mm-yy) as an input variable in a data set.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We can generate new variables like day, month, year, week, weekday that may have better relationship with target variable.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This step is used to highlight the hidden relationship in a variable:</a:t>
            </a:r>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
        <p:nvSpPr>
          <p:cNvPr id="579" name="Google Shape;579;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580" name="Google Shape;580;p49"/>
          <p:cNvPicPr preferRelativeResize="0"/>
          <p:nvPr/>
        </p:nvPicPr>
        <p:blipFill rotWithShape="1">
          <a:blip r:embed="rId3">
            <a:alphaModFix/>
          </a:blip>
          <a:srcRect b="26156" l="21157" r="50410" t="54927"/>
          <a:stretch/>
        </p:blipFill>
        <p:spPr>
          <a:xfrm>
            <a:off x="3043451" y="3926620"/>
            <a:ext cx="6496334" cy="242973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50"/>
          <p:cNvSpPr txBox="1"/>
          <p:nvPr>
            <p:ph type="title"/>
          </p:nvPr>
        </p:nvSpPr>
        <p:spPr>
          <a:xfrm>
            <a:off x="838200" y="-159544"/>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Variable Creation and its benefits</a:t>
            </a:r>
            <a:endParaRPr b="1"/>
          </a:p>
        </p:txBody>
      </p:sp>
      <p:sp>
        <p:nvSpPr>
          <p:cNvPr id="586" name="Google Shape;586;p50"/>
          <p:cNvSpPr txBox="1"/>
          <p:nvPr>
            <p:ph idx="1" type="body"/>
          </p:nvPr>
        </p:nvSpPr>
        <p:spPr>
          <a:xfrm>
            <a:off x="533684" y="868363"/>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b="1" lang="en-IN" sz="2400">
                <a:latin typeface="Times New Roman"/>
                <a:ea typeface="Times New Roman"/>
                <a:cs typeface="Times New Roman"/>
                <a:sym typeface="Times New Roman"/>
              </a:rPr>
              <a:t>Creating derived variables:</a:t>
            </a:r>
            <a:r>
              <a:rPr lang="en-IN" sz="2400">
                <a:latin typeface="Times New Roman"/>
                <a:ea typeface="Times New Roman"/>
                <a:cs typeface="Times New Roman"/>
                <a:sym typeface="Times New Roman"/>
              </a:rPr>
              <a:t> This refers to creating new variables from existing variable(s) using set of functions or different methods.</a:t>
            </a:r>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Let a dataset which has variable age has missing values. To predict missing values, we used the salutation (Master, Mr, Miss, Mrs) of name as a new variable. </a:t>
            </a:r>
            <a:endParaRPr/>
          </a:p>
          <a:p>
            <a:pPr indent="-76200" lvl="0" marL="228600" rtl="0" algn="l">
              <a:lnSpc>
                <a:spcPct val="90000"/>
              </a:lnSpc>
              <a:spcBef>
                <a:spcPts val="1000"/>
              </a:spcBef>
              <a:spcAft>
                <a:spcPts val="0"/>
              </a:spcAft>
              <a:buClr>
                <a:schemeClr val="dk1"/>
              </a:buClr>
              <a:buSzPts val="2400"/>
              <a:buNone/>
            </a:pPr>
            <a:r>
              <a:t/>
            </a:r>
            <a:endParaRPr b="1"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b="1" lang="en-IN" sz="2400">
                <a:latin typeface="Times New Roman"/>
                <a:ea typeface="Times New Roman"/>
                <a:cs typeface="Times New Roman"/>
                <a:sym typeface="Times New Roman"/>
              </a:rPr>
              <a:t>Creating dummy/indicator variables: </a:t>
            </a:r>
            <a:r>
              <a:rPr lang="en-IN" sz="2400">
                <a:latin typeface="Times New Roman"/>
                <a:ea typeface="Times New Roman"/>
                <a:cs typeface="Times New Roman"/>
                <a:sym typeface="Times New Roman"/>
              </a:rPr>
              <a:t>One of the most common application of dummy variable is to convert categorical variable into numerical variables.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It is useful to take categorical variable as a predictor in statistical models.  </a:t>
            </a:r>
            <a:endParaRPr sz="2400">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Let’s take a variable ‘gender’. We can produce two variables, namely,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a:t>
            </a:r>
            <a:r>
              <a:rPr b="1" lang="en-IN" sz="2400">
                <a:latin typeface="Times New Roman"/>
                <a:ea typeface="Times New Roman"/>
                <a:cs typeface="Times New Roman"/>
                <a:sym typeface="Times New Roman"/>
              </a:rPr>
              <a:t>Var_Male</a:t>
            </a:r>
            <a:r>
              <a:rPr lang="en-IN" sz="2400">
                <a:latin typeface="Times New Roman"/>
                <a:ea typeface="Times New Roman"/>
                <a:cs typeface="Times New Roman"/>
                <a:sym typeface="Times New Roman"/>
              </a:rPr>
              <a:t>” with values 1 (Male) and 0 (No male) and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a:t>
            </a:r>
            <a:r>
              <a:rPr b="1" lang="en-IN" sz="2400">
                <a:latin typeface="Times New Roman"/>
                <a:ea typeface="Times New Roman"/>
                <a:cs typeface="Times New Roman"/>
                <a:sym typeface="Times New Roman"/>
              </a:rPr>
              <a:t>Var_Female</a:t>
            </a:r>
            <a:r>
              <a:rPr lang="en-IN" sz="2400">
                <a:latin typeface="Times New Roman"/>
                <a:ea typeface="Times New Roman"/>
                <a:cs typeface="Times New Roman"/>
                <a:sym typeface="Times New Roman"/>
              </a:rPr>
              <a:t>” with values 1 (Female) and 0 (No Female). </a:t>
            </a:r>
            <a:endParaRPr sz="2400">
              <a:latin typeface="Times New Roman"/>
              <a:ea typeface="Times New Roman"/>
              <a:cs typeface="Times New Roman"/>
              <a:sym typeface="Times New Roman"/>
            </a:endParaRPr>
          </a:p>
        </p:txBody>
      </p:sp>
      <p:sp>
        <p:nvSpPr>
          <p:cNvPr id="587" name="Google Shape;587;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588" name="Google Shape;588;p50"/>
          <p:cNvPicPr preferRelativeResize="0"/>
          <p:nvPr/>
        </p:nvPicPr>
        <p:blipFill rotWithShape="1">
          <a:blip r:embed="rId3">
            <a:alphaModFix/>
          </a:blip>
          <a:srcRect b="34917" l="39067" r="39665" t="43181"/>
          <a:stretch/>
        </p:blipFill>
        <p:spPr>
          <a:xfrm>
            <a:off x="9308016" y="4073809"/>
            <a:ext cx="2593075" cy="150125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51"/>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References</a:t>
            </a:r>
            <a:endParaRPr b="1"/>
          </a:p>
        </p:txBody>
      </p:sp>
      <p:sp>
        <p:nvSpPr>
          <p:cNvPr id="594" name="Google Shape;594;p51"/>
          <p:cNvSpPr txBox="1"/>
          <p:nvPr>
            <p:ph idx="1" type="body"/>
          </p:nvPr>
        </p:nvSpPr>
        <p:spPr>
          <a:xfrm>
            <a:off x="533683" y="1050925"/>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000"/>
              <a:buChar char="•"/>
            </a:pPr>
            <a:r>
              <a:rPr b="1" lang="en-IN" sz="2000">
                <a:latin typeface="Times New Roman"/>
                <a:ea typeface="Times New Roman"/>
                <a:cs typeface="Times New Roman"/>
                <a:sym typeface="Times New Roman"/>
              </a:rPr>
              <a:t>Books and Journals</a:t>
            </a:r>
            <a:endParaRPr/>
          </a:p>
          <a:p>
            <a:pPr indent="-228600" lvl="0" marL="228600" rtl="0" algn="l">
              <a:lnSpc>
                <a:spcPct val="90000"/>
              </a:lnSpc>
              <a:spcBef>
                <a:spcPts val="1000"/>
              </a:spcBef>
              <a:spcAft>
                <a:spcPts val="0"/>
              </a:spcAft>
              <a:buClr>
                <a:schemeClr val="dk1"/>
              </a:buClr>
              <a:buSzPts val="2000"/>
              <a:buChar char="•"/>
            </a:pPr>
            <a:r>
              <a:rPr b="1" lang="en-IN" sz="2000">
                <a:latin typeface="Times New Roman"/>
                <a:ea typeface="Times New Roman"/>
                <a:cs typeface="Times New Roman"/>
                <a:sym typeface="Times New Roman"/>
              </a:rPr>
              <a:t>Understanding Machine Learning: From Theory to Algorithms by Shai Shalev-Shwartz and Shai Ben-David-Cambridge University Press 2014</a:t>
            </a:r>
            <a:endParaRPr/>
          </a:p>
          <a:p>
            <a:pPr indent="-228600" lvl="0" marL="228600" rtl="0" algn="l">
              <a:lnSpc>
                <a:spcPct val="90000"/>
              </a:lnSpc>
              <a:spcBef>
                <a:spcPts val="1000"/>
              </a:spcBef>
              <a:spcAft>
                <a:spcPts val="0"/>
              </a:spcAft>
              <a:buClr>
                <a:schemeClr val="dk1"/>
              </a:buClr>
              <a:buSzPts val="2000"/>
              <a:buChar char="•"/>
            </a:pPr>
            <a:r>
              <a:rPr b="1" lang="en-IN" sz="2000">
                <a:latin typeface="Times New Roman"/>
                <a:ea typeface="Times New Roman"/>
                <a:cs typeface="Times New Roman"/>
                <a:sym typeface="Times New Roman"/>
              </a:rPr>
              <a:t>Introduction to machine Learning – the Wikipedia Guide by Osman Omer.</a:t>
            </a:r>
            <a:endParaRPr sz="2000">
              <a:latin typeface="Times New Roman"/>
              <a:ea typeface="Times New Roman"/>
              <a:cs typeface="Times New Roman"/>
              <a:sym typeface="Times New Roman"/>
            </a:endParaRPr>
          </a:p>
          <a:p>
            <a:pPr indent="-101600" lvl="0" marL="228600" rtl="0" algn="l">
              <a:lnSpc>
                <a:spcPct val="90000"/>
              </a:lnSpc>
              <a:spcBef>
                <a:spcPts val="1000"/>
              </a:spcBef>
              <a:spcAft>
                <a:spcPts val="0"/>
              </a:spcAft>
              <a:buClr>
                <a:schemeClr val="dk1"/>
              </a:buClr>
              <a:buSzPts val="2000"/>
              <a:buNone/>
            </a:pPr>
            <a:r>
              <a:t/>
            </a:r>
            <a:endParaRPr sz="20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000"/>
              <a:buChar char="•"/>
            </a:pPr>
            <a:r>
              <a:rPr b="1" lang="en-IN" sz="2000">
                <a:latin typeface="Times New Roman"/>
                <a:ea typeface="Times New Roman"/>
                <a:cs typeface="Times New Roman"/>
                <a:sym typeface="Times New Roman"/>
              </a:rPr>
              <a:t>Video Link-</a:t>
            </a:r>
            <a:endParaRPr b="1" sz="2000" u="sng">
              <a:solidFill>
                <a:schemeClr val="hlink"/>
              </a:solidFill>
              <a:latin typeface="Times New Roman"/>
              <a:ea typeface="Times New Roman"/>
              <a:cs typeface="Times New Roman"/>
              <a:sym typeface="Times New Roman"/>
              <a:hlinkClick r:id="rId3"/>
            </a:endParaRPr>
          </a:p>
          <a:p>
            <a:pPr indent="-228600" lvl="0" marL="228600" rtl="0" algn="l">
              <a:lnSpc>
                <a:spcPct val="90000"/>
              </a:lnSpc>
              <a:spcBef>
                <a:spcPts val="1000"/>
              </a:spcBef>
              <a:spcAft>
                <a:spcPts val="0"/>
              </a:spcAft>
              <a:buClr>
                <a:schemeClr val="dk1"/>
              </a:buClr>
              <a:buSzPts val="2000"/>
              <a:buChar char="•"/>
            </a:pPr>
            <a:r>
              <a:rPr lang="en-IN" sz="2000" u="sng">
                <a:solidFill>
                  <a:schemeClr val="hlink"/>
                </a:solidFill>
                <a:latin typeface="Times New Roman"/>
                <a:ea typeface="Times New Roman"/>
                <a:cs typeface="Times New Roman"/>
                <a:sym typeface="Times New Roman"/>
                <a:hlinkClick r:id="rId4"/>
              </a:rPr>
              <a:t>https://www.youtube.com/watch?v=9f-GarcDY58</a:t>
            </a:r>
            <a:endParaRPr sz="20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000"/>
              <a:buChar char="•"/>
            </a:pPr>
            <a:r>
              <a:rPr lang="en-IN" sz="2000" u="sng">
                <a:solidFill>
                  <a:schemeClr val="hlink"/>
                </a:solidFill>
                <a:latin typeface="Times New Roman"/>
                <a:ea typeface="Times New Roman"/>
                <a:cs typeface="Times New Roman"/>
                <a:sym typeface="Times New Roman"/>
                <a:hlinkClick r:id="rId5"/>
              </a:rPr>
              <a:t>https://www.youtube.com/watch?v=GwIo3gDZCVQ</a:t>
            </a:r>
            <a:endParaRPr sz="2000">
              <a:latin typeface="Times New Roman"/>
              <a:ea typeface="Times New Roman"/>
              <a:cs typeface="Times New Roman"/>
              <a:sym typeface="Times New Roman"/>
            </a:endParaRPr>
          </a:p>
          <a:p>
            <a:pPr indent="-101600" lvl="0" marL="228600" rtl="0" algn="l">
              <a:lnSpc>
                <a:spcPct val="90000"/>
              </a:lnSpc>
              <a:spcBef>
                <a:spcPts val="1000"/>
              </a:spcBef>
              <a:spcAft>
                <a:spcPts val="0"/>
              </a:spcAft>
              <a:buClr>
                <a:schemeClr val="dk1"/>
              </a:buClr>
              <a:buSzPts val="2000"/>
              <a:buNone/>
            </a:pPr>
            <a:r>
              <a:t/>
            </a:r>
            <a:endParaRPr sz="20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000"/>
              <a:buChar char="•"/>
            </a:pPr>
            <a:r>
              <a:rPr b="1" lang="en-IN" sz="2000">
                <a:latin typeface="Times New Roman"/>
                <a:ea typeface="Times New Roman"/>
                <a:cs typeface="Times New Roman"/>
                <a:sym typeface="Times New Roman"/>
              </a:rPr>
              <a:t>Web Link-</a:t>
            </a:r>
            <a:endParaRPr/>
          </a:p>
          <a:p>
            <a:pPr indent="-228600" lvl="0" marL="228600" rtl="0" algn="l">
              <a:lnSpc>
                <a:spcPct val="90000"/>
              </a:lnSpc>
              <a:spcBef>
                <a:spcPts val="1000"/>
              </a:spcBef>
              <a:spcAft>
                <a:spcPts val="0"/>
              </a:spcAft>
              <a:buClr>
                <a:schemeClr val="dk1"/>
              </a:buClr>
              <a:buSzPts val="2000"/>
              <a:buChar char="•"/>
            </a:pPr>
            <a:r>
              <a:rPr lang="en-IN" sz="2000" u="sng">
                <a:solidFill>
                  <a:schemeClr val="hlink"/>
                </a:solidFill>
                <a:latin typeface="Times New Roman"/>
                <a:ea typeface="Times New Roman"/>
                <a:cs typeface="Times New Roman"/>
                <a:sym typeface="Times New Roman"/>
                <a:hlinkClick r:id="rId6"/>
              </a:rPr>
              <a:t>https://www.analyticsvidhya.com/blog/2016/01/guide-data-exploration/</a:t>
            </a:r>
            <a:endParaRPr sz="20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000"/>
              <a:buChar char="•"/>
            </a:pPr>
            <a:r>
              <a:rPr lang="en-IN" sz="2000" u="sng">
                <a:solidFill>
                  <a:schemeClr val="hlink"/>
                </a:solidFill>
                <a:latin typeface="Times New Roman"/>
                <a:ea typeface="Times New Roman"/>
                <a:cs typeface="Times New Roman"/>
                <a:sym typeface="Times New Roman"/>
                <a:hlinkClick r:id="rId7"/>
              </a:rPr>
              <a:t>https://towardsdatascience.com/exploratory-data-analysis-8fc1cb20fd15</a:t>
            </a:r>
            <a:endParaRPr sz="20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000"/>
              <a:buChar char="•"/>
            </a:pPr>
            <a:r>
              <a:rPr lang="en-IN" sz="2000" u="sng">
                <a:solidFill>
                  <a:schemeClr val="hlink"/>
                </a:solidFill>
                <a:latin typeface="Times New Roman"/>
                <a:ea typeface="Times New Roman"/>
                <a:cs typeface="Times New Roman"/>
                <a:sym typeface="Times New Roman"/>
                <a:hlinkClick r:id="rId8"/>
              </a:rPr>
              <a:t>https://towardsdatascience.com/a-gentle-introduction-to-exploratory-data-analysis-f11d843b8184</a:t>
            </a:r>
            <a:endParaRPr sz="2000">
              <a:latin typeface="Times New Roman"/>
              <a:ea typeface="Times New Roman"/>
              <a:cs typeface="Times New Roman"/>
              <a:sym typeface="Times New Roman"/>
            </a:endParaRPr>
          </a:p>
          <a:p>
            <a:pPr indent="-101600" lvl="0" marL="228600" rtl="0" algn="l">
              <a:lnSpc>
                <a:spcPct val="90000"/>
              </a:lnSpc>
              <a:spcBef>
                <a:spcPts val="1000"/>
              </a:spcBef>
              <a:spcAft>
                <a:spcPts val="0"/>
              </a:spcAft>
              <a:buClr>
                <a:schemeClr val="dk1"/>
              </a:buClr>
              <a:buSzPts val="2000"/>
              <a:buNone/>
            </a:pPr>
            <a:r>
              <a:t/>
            </a:r>
            <a:endParaRPr sz="2000">
              <a:latin typeface="Times New Roman"/>
              <a:ea typeface="Times New Roman"/>
              <a:cs typeface="Times New Roman"/>
              <a:sym typeface="Times New Roman"/>
            </a:endParaRPr>
          </a:p>
        </p:txBody>
      </p:sp>
      <p:sp>
        <p:nvSpPr>
          <p:cNvPr id="595" name="Google Shape;595;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52"/>
          <p:cNvSpPr/>
          <p:nvPr/>
        </p:nvSpPr>
        <p:spPr>
          <a:xfrm>
            <a:off x="0" y="0"/>
            <a:ext cx="12192000" cy="4686918"/>
          </a:xfrm>
          <a:prstGeom prst="rect">
            <a:avLst/>
          </a:prstGeom>
          <a:solidFill>
            <a:srgbClr val="385623">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IN" sz="1800" u="none" cap="none" strike="noStrike">
                <a:solidFill>
                  <a:srgbClr val="FFFFFF"/>
                </a:solidFill>
                <a:latin typeface="Calibri"/>
                <a:ea typeface="Calibri"/>
                <a:cs typeface="Calibri"/>
                <a:sym typeface="Calibri"/>
              </a:rPr>
              <a:t> </a:t>
            </a:r>
            <a:endParaRPr/>
          </a:p>
        </p:txBody>
      </p:sp>
      <p:cxnSp>
        <p:nvCxnSpPr>
          <p:cNvPr id="601" name="Google Shape;601;p52"/>
          <p:cNvCxnSpPr/>
          <p:nvPr/>
        </p:nvCxnSpPr>
        <p:spPr>
          <a:xfrm>
            <a:off x="9347200" y="0"/>
            <a:ext cx="1828800" cy="1828800"/>
          </a:xfrm>
          <a:prstGeom prst="straightConnector1">
            <a:avLst/>
          </a:prstGeom>
          <a:noFill/>
          <a:ln cap="flat" cmpd="sng" w="9525">
            <a:solidFill>
              <a:schemeClr val="accent2"/>
            </a:solidFill>
            <a:prstDash val="solid"/>
            <a:miter lim="800000"/>
            <a:headEnd len="sm" w="sm" type="none"/>
            <a:tailEnd len="sm" w="sm" type="none"/>
          </a:ln>
        </p:spPr>
      </p:cxnSp>
      <p:cxnSp>
        <p:nvCxnSpPr>
          <p:cNvPr id="602" name="Google Shape;602;p52"/>
          <p:cNvCxnSpPr/>
          <p:nvPr/>
        </p:nvCxnSpPr>
        <p:spPr>
          <a:xfrm>
            <a:off x="10169129" y="0"/>
            <a:ext cx="663972" cy="663972"/>
          </a:xfrm>
          <a:prstGeom prst="straightConnector1">
            <a:avLst/>
          </a:prstGeom>
          <a:noFill/>
          <a:ln cap="flat" cmpd="sng" w="9525">
            <a:solidFill>
              <a:schemeClr val="accent2"/>
            </a:solidFill>
            <a:prstDash val="solid"/>
            <a:miter lim="800000"/>
            <a:headEnd len="sm" w="sm" type="none"/>
            <a:tailEnd len="sm" w="sm" type="none"/>
          </a:ln>
        </p:spPr>
      </p:cxnSp>
      <p:cxnSp>
        <p:nvCxnSpPr>
          <p:cNvPr id="603" name="Google Shape;603;p52"/>
          <p:cNvCxnSpPr/>
          <p:nvPr/>
        </p:nvCxnSpPr>
        <p:spPr>
          <a:xfrm>
            <a:off x="733427" y="6294599"/>
            <a:ext cx="558345" cy="558345"/>
          </a:xfrm>
          <a:prstGeom prst="straightConnector1">
            <a:avLst/>
          </a:prstGeom>
          <a:noFill/>
          <a:ln cap="flat" cmpd="sng" w="9525">
            <a:solidFill>
              <a:schemeClr val="accent2"/>
            </a:solidFill>
            <a:prstDash val="solid"/>
            <a:miter lim="800000"/>
            <a:headEnd len="sm" w="sm" type="none"/>
            <a:tailEnd len="sm" w="sm" type="none"/>
          </a:ln>
        </p:spPr>
      </p:cxnSp>
      <p:cxnSp>
        <p:nvCxnSpPr>
          <p:cNvPr id="604" name="Google Shape;604;p52"/>
          <p:cNvCxnSpPr/>
          <p:nvPr/>
        </p:nvCxnSpPr>
        <p:spPr>
          <a:xfrm>
            <a:off x="390527" y="5129691"/>
            <a:ext cx="1728311" cy="1728311"/>
          </a:xfrm>
          <a:prstGeom prst="straightConnector1">
            <a:avLst/>
          </a:prstGeom>
          <a:noFill/>
          <a:ln cap="flat" cmpd="sng" w="9525">
            <a:solidFill>
              <a:schemeClr val="accent2"/>
            </a:solidFill>
            <a:prstDash val="solid"/>
            <a:miter lim="800000"/>
            <a:headEnd len="sm" w="sm" type="none"/>
            <a:tailEnd len="sm" w="sm" type="none"/>
          </a:ln>
        </p:spPr>
      </p:cxnSp>
      <p:sp>
        <p:nvSpPr>
          <p:cNvPr id="605" name="Google Shape;605;p52"/>
          <p:cNvSpPr txBox="1"/>
          <p:nvPr/>
        </p:nvSpPr>
        <p:spPr>
          <a:xfrm>
            <a:off x="1485903" y="2249080"/>
            <a:ext cx="10725148" cy="1231106"/>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FF0000"/>
              </a:buClr>
              <a:buSzPts val="8000"/>
              <a:buFont typeface="Times"/>
              <a:buNone/>
            </a:pPr>
            <a:r>
              <a:rPr b="1" i="0" lang="en-IN" sz="8000" u="none" cap="none" strike="noStrike">
                <a:solidFill>
                  <a:srgbClr val="FF0000"/>
                </a:solidFill>
                <a:latin typeface="Times"/>
                <a:ea typeface="Times"/>
                <a:cs typeface="Times"/>
                <a:sym typeface="Times"/>
              </a:rPr>
              <a:t>THANK YOU</a:t>
            </a:r>
            <a:endParaRPr/>
          </a:p>
        </p:txBody>
      </p:sp>
      <p:sp>
        <p:nvSpPr>
          <p:cNvPr id="606" name="Google Shape;606;p52"/>
          <p:cNvSpPr/>
          <p:nvPr/>
        </p:nvSpPr>
        <p:spPr>
          <a:xfrm>
            <a:off x="2641601" y="1214279"/>
            <a:ext cx="2430463" cy="3225800"/>
          </a:xfrm>
          <a:custGeom>
            <a:rect b="b" l="l" r="r" t="t"/>
            <a:pathLst>
              <a:path extrusionOk="0" h="3225800" w="2430463">
                <a:moveTo>
                  <a:pt x="2430463" y="2413000"/>
                </a:moveTo>
                <a:lnTo>
                  <a:pt x="1612900" y="3225800"/>
                </a:lnTo>
                <a:lnTo>
                  <a:pt x="0" y="1612900"/>
                </a:lnTo>
                <a:lnTo>
                  <a:pt x="1612900" y="0"/>
                </a:lnTo>
                <a:lnTo>
                  <a:pt x="2430463" y="817563"/>
                </a:lnTo>
              </a:path>
            </a:pathLst>
          </a:cu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07" name="Google Shape;607;p52"/>
          <p:cNvSpPr/>
          <p:nvPr/>
        </p:nvSpPr>
        <p:spPr>
          <a:xfrm>
            <a:off x="2898775" y="1214279"/>
            <a:ext cx="2430463" cy="3225800"/>
          </a:xfrm>
          <a:custGeom>
            <a:rect b="b" l="l" r="r" t="t"/>
            <a:pathLst>
              <a:path extrusionOk="0" h="3225800" w="2430463">
                <a:moveTo>
                  <a:pt x="2430463" y="2413000"/>
                </a:moveTo>
                <a:lnTo>
                  <a:pt x="1612900" y="3225800"/>
                </a:lnTo>
                <a:lnTo>
                  <a:pt x="0" y="1612900"/>
                </a:lnTo>
                <a:lnTo>
                  <a:pt x="1612900" y="0"/>
                </a:lnTo>
                <a:lnTo>
                  <a:pt x="2430463" y="817563"/>
                </a:lnTo>
              </a:path>
            </a:pathLst>
          </a:custGeom>
          <a:noFill/>
          <a:ln cap="flat" cmpd="sng" w="381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608" name="Google Shape;608;p52"/>
          <p:cNvGrpSpPr/>
          <p:nvPr/>
        </p:nvGrpSpPr>
        <p:grpSpPr>
          <a:xfrm>
            <a:off x="237521" y="152400"/>
            <a:ext cx="410563" cy="1612900"/>
            <a:chOff x="83821" y="0"/>
            <a:chExt cx="219636" cy="903079"/>
          </a:xfrm>
        </p:grpSpPr>
        <p:sp>
          <p:nvSpPr>
            <p:cNvPr id="609" name="Google Shape;609;p52"/>
            <p:cNvSpPr/>
            <p:nvPr/>
          </p:nvSpPr>
          <p:spPr>
            <a:xfrm>
              <a:off x="84026" y="0"/>
              <a:ext cx="219431" cy="210952"/>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0" name="Google Shape;610;p52"/>
            <p:cNvSpPr/>
            <p:nvPr/>
          </p:nvSpPr>
          <p:spPr>
            <a:xfrm>
              <a:off x="84262" y="408599"/>
              <a:ext cx="219194" cy="49448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1" name="Google Shape;611;p52"/>
            <p:cNvSpPr/>
            <p:nvPr/>
          </p:nvSpPr>
          <p:spPr>
            <a:xfrm>
              <a:off x="83821" y="210952"/>
              <a:ext cx="217937" cy="2209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aphicFrame>
          <p:nvGraphicFramePr>
            <p:cNvPr id="612" name="Google Shape;612;p52"/>
            <p:cNvGraphicFramePr/>
            <p:nvPr/>
          </p:nvGraphicFramePr>
          <p:xfrm>
            <a:off x="100420" y="236973"/>
            <a:ext cx="183878" cy="183422"/>
          </p:xfrm>
          <a:graphic>
            <a:graphicData uri="http://schemas.openxmlformats.org/presentationml/2006/ole">
              <mc:AlternateContent>
                <mc:Choice Requires="v">
                  <p:oleObj r:id="rId4" imgH="183422" imgW="183878" progId="" spid="_x0000_s1">
                    <p:embed/>
                  </p:oleObj>
                </mc:Choice>
                <mc:Fallback>
                  <p:oleObj r:id="rId5" imgH="183422" imgW="183878" progId="">
                    <p:embed/>
                    <p:pic>
                      <p:nvPicPr>
                        <p:cNvPr id="612" name="Google Shape;612;p52"/>
                        <p:cNvPicPr preferRelativeResize="0"/>
                        <p:nvPr/>
                      </p:nvPicPr>
                      <p:blipFill rotWithShape="1">
                        <a:blip r:embed="rId6">
                          <a:alphaModFix/>
                        </a:blip>
                        <a:srcRect b="0" l="0" r="0" t="0"/>
                        <a:stretch/>
                      </p:blipFill>
                      <p:spPr>
                        <a:xfrm>
                          <a:off x="100420" y="236973"/>
                          <a:ext cx="183878" cy="183422"/>
                        </a:xfrm>
                        <a:prstGeom prst="rect">
                          <a:avLst/>
                        </a:prstGeom>
                        <a:noFill/>
                        <a:ln>
                          <a:noFill/>
                        </a:ln>
                      </p:spPr>
                    </p:pic>
                  </p:oleObj>
                </mc:Fallback>
              </mc:AlternateContent>
            </a:graphicData>
          </a:graphic>
        </p:graphicFrame>
      </p:grpSp>
      <p:sp>
        <p:nvSpPr>
          <p:cNvPr id="613" name="Google Shape;613;p52"/>
          <p:cNvSpPr/>
          <p:nvPr/>
        </p:nvSpPr>
        <p:spPr>
          <a:xfrm>
            <a:off x="4062249" y="5394447"/>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14395e3db17_0_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ML Step</a:t>
            </a:r>
            <a:endParaRPr/>
          </a:p>
        </p:txBody>
      </p:sp>
      <p:sp>
        <p:nvSpPr>
          <p:cNvPr id="244" name="Google Shape;244;g14395e3db17_0_7"/>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AutoNum type="arabicPeriod"/>
            </a:pPr>
            <a:r>
              <a:rPr lang="en-IN"/>
              <a:t>Data Acquisition</a:t>
            </a:r>
            <a:endParaRPr/>
          </a:p>
          <a:p>
            <a:pPr indent="-342900" lvl="0" marL="457200" rtl="0" algn="l">
              <a:spcBef>
                <a:spcPts val="0"/>
              </a:spcBef>
              <a:spcAft>
                <a:spcPts val="0"/>
              </a:spcAft>
              <a:buSzPts val="1800"/>
              <a:buAutoNum type="arabicPeriod"/>
            </a:pPr>
            <a:r>
              <a:rPr lang="en-IN"/>
              <a:t>Data Preprocessing</a:t>
            </a:r>
            <a:endParaRPr/>
          </a:p>
          <a:p>
            <a:pPr indent="-342900" lvl="0" marL="457200" rtl="0" algn="l">
              <a:spcBef>
                <a:spcPts val="0"/>
              </a:spcBef>
              <a:spcAft>
                <a:spcPts val="0"/>
              </a:spcAft>
              <a:buSzPts val="1800"/>
              <a:buAutoNum type="arabicPeriod"/>
            </a:pPr>
            <a:r>
              <a:rPr lang="en-IN"/>
              <a:t>Dataset split</a:t>
            </a:r>
            <a:endParaRPr/>
          </a:p>
          <a:p>
            <a:pPr indent="-342900" lvl="0" marL="457200" rtl="0" algn="l">
              <a:spcBef>
                <a:spcPts val="0"/>
              </a:spcBef>
              <a:spcAft>
                <a:spcPts val="0"/>
              </a:spcAft>
              <a:buSzPts val="1800"/>
              <a:buAutoNum type="arabicPeriod"/>
            </a:pPr>
            <a:r>
              <a:rPr lang="en-IN"/>
              <a:t>Build your model</a:t>
            </a:r>
            <a:endParaRPr/>
          </a:p>
          <a:p>
            <a:pPr indent="-342900" lvl="0" marL="457200" rtl="0" algn="l">
              <a:spcBef>
                <a:spcPts val="0"/>
              </a:spcBef>
              <a:spcAft>
                <a:spcPts val="0"/>
              </a:spcAft>
              <a:buSzPts val="1800"/>
              <a:buAutoNum type="arabicPeriod"/>
            </a:pPr>
            <a:r>
              <a:rPr lang="en-IN"/>
              <a:t>Validate the model/ Evaluate the model</a:t>
            </a:r>
            <a:endParaRPr/>
          </a:p>
          <a:p>
            <a:pPr indent="-342900" lvl="0" marL="457200" rtl="0" algn="l">
              <a:spcBef>
                <a:spcPts val="0"/>
              </a:spcBef>
              <a:spcAft>
                <a:spcPts val="0"/>
              </a:spcAft>
              <a:buSzPts val="1800"/>
              <a:buAutoNum type="arabicPeriod"/>
            </a:pPr>
            <a:r>
              <a:rPr lang="en-IN"/>
              <a:t>Improvement of the model</a:t>
            </a:r>
            <a:endParaRPr/>
          </a:p>
        </p:txBody>
      </p:sp>
      <p:sp>
        <p:nvSpPr>
          <p:cNvPr id="245" name="Google Shape;245;g14395e3db17_0_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6"/>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What is Data?</a:t>
            </a:r>
            <a:endParaRPr b="1"/>
          </a:p>
        </p:txBody>
      </p:sp>
      <p:sp>
        <p:nvSpPr>
          <p:cNvPr id="251" name="Google Shape;251;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252" name="Google Shape;252;p6"/>
          <p:cNvSpPr txBox="1"/>
          <p:nvPr>
            <p:ph idx="1" type="body"/>
          </p:nvPr>
        </p:nvSpPr>
        <p:spPr>
          <a:xfrm>
            <a:off x="838200" y="1173707"/>
            <a:ext cx="10515600" cy="500325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Data is used to describe things by assigning a value to them. The values are then organized, processed, and presented within a given context so that it becomes useful. </a:t>
            </a:r>
            <a:endParaRPr/>
          </a:p>
        </p:txBody>
      </p:sp>
      <p:pic>
        <p:nvPicPr>
          <p:cNvPr id="253" name="Google Shape;253;p6"/>
          <p:cNvPicPr preferRelativeResize="0"/>
          <p:nvPr/>
        </p:nvPicPr>
        <p:blipFill rotWithShape="1">
          <a:blip r:embed="rId3">
            <a:alphaModFix/>
          </a:blip>
          <a:srcRect b="0" l="0" r="0" t="0"/>
          <a:stretch/>
        </p:blipFill>
        <p:spPr>
          <a:xfrm>
            <a:off x="2322679" y="2099396"/>
            <a:ext cx="7899494" cy="443951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7"/>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Why use Data?</a:t>
            </a:r>
            <a:endParaRPr b="1"/>
          </a:p>
        </p:txBody>
      </p:sp>
      <p:sp>
        <p:nvSpPr>
          <p:cNvPr id="259" name="Google Shape;259;p7"/>
          <p:cNvSpPr txBox="1"/>
          <p:nvPr>
            <p:ph idx="1" type="body"/>
          </p:nvPr>
        </p:nvSpPr>
        <p:spPr>
          <a:xfrm>
            <a:off x="438149" y="1347788"/>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People turn to data because they have a story to tell or a problem to solve.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Most people start with a question, and then look to data for answers.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Exploring data without a defined question, sometimes referred to as “data mining”, can sometimes reveal interesting patterns in the data that are worth exploring.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Regardless of what leads you to look at data, thinking about your audience (your staff, supervisor, Board members, etc.) is helpful to shape the story and guide your thinking about the data.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Whenever you look at data, it is important to be open to unexpected patterns, explanations, and unusual results.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Sometimes the most interesting stories to be told with data are not the ones you set out to tell.</a:t>
            </a:r>
            <a:endParaRPr sz="2000">
              <a:latin typeface="Times New Roman"/>
              <a:ea typeface="Times New Roman"/>
              <a:cs typeface="Times New Roman"/>
              <a:sym typeface="Times New Roman"/>
            </a:endParaRPr>
          </a:p>
        </p:txBody>
      </p:sp>
      <p:sp>
        <p:nvSpPr>
          <p:cNvPr id="260" name="Google Shape;260;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8"/>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IN">
                <a:solidFill>
                  <a:srgbClr val="C00000"/>
                </a:solidFill>
                <a:latin typeface="Times New Roman"/>
                <a:ea typeface="Times New Roman"/>
                <a:cs typeface="Times New Roman"/>
                <a:sym typeface="Times New Roman"/>
              </a:rPr>
              <a:t>Types of data</a:t>
            </a:r>
            <a:endParaRPr b="1"/>
          </a:p>
        </p:txBody>
      </p:sp>
      <p:sp>
        <p:nvSpPr>
          <p:cNvPr id="266" name="Google Shape;266;p8"/>
          <p:cNvSpPr txBox="1"/>
          <p:nvPr>
            <p:ph idx="1" type="body"/>
          </p:nvPr>
        </p:nvSpPr>
        <p:spPr>
          <a:xfrm>
            <a:off x="412296" y="2344075"/>
            <a:ext cx="11367407" cy="548798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Data is used to describe things by assigning a value to them. </a:t>
            </a:r>
            <a:endParaRPr sz="2400">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The values are then organized, processed, and presented within a given context so that it becomes useful. </a:t>
            </a:r>
            <a:endParaRPr sz="2400">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IN" sz="2400">
                <a:latin typeface="Times New Roman"/>
                <a:ea typeface="Times New Roman"/>
                <a:cs typeface="Times New Roman"/>
                <a:sym typeface="Times New Roman"/>
              </a:rPr>
              <a:t>Data can be in different forms: qualitative and quantitative. </a:t>
            </a:r>
            <a:endParaRPr sz="2400">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b="1" sz="2400">
              <a:latin typeface="Times New Roman"/>
              <a:ea typeface="Times New Roman"/>
              <a:cs typeface="Times New Roman"/>
              <a:sym typeface="Times New Roman"/>
            </a:endParaRPr>
          </a:p>
        </p:txBody>
      </p:sp>
      <p:sp>
        <p:nvSpPr>
          <p:cNvPr id="267" name="Google Shape;26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ntents Slide Master">
  <a:themeElements>
    <a:clrScheme name="ALLPPT-COLOR-A33">
      <a:dk1>
        <a:srgbClr val="000000"/>
      </a:dk1>
      <a:lt1>
        <a:srgbClr val="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2019-01-09T10:33:58Z</dcterms:created>
  <dc:creator>Branding</dc:creator>
</cp:coreProperties>
</file>